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93" r:id="rId2"/>
    <p:sldId id="259" r:id="rId3"/>
    <p:sldId id="328" r:id="rId4"/>
    <p:sldId id="337" r:id="rId5"/>
    <p:sldId id="338" r:id="rId6"/>
    <p:sldId id="362" r:id="rId7"/>
    <p:sldId id="339" r:id="rId8"/>
    <p:sldId id="354" r:id="rId9"/>
    <p:sldId id="351" r:id="rId10"/>
    <p:sldId id="352" r:id="rId11"/>
    <p:sldId id="300" r:id="rId12"/>
    <p:sldId id="358" r:id="rId13"/>
    <p:sldId id="360" r:id="rId14"/>
    <p:sldId id="361" r:id="rId15"/>
    <p:sldId id="262" r:id="rId16"/>
  </p:sldIdLst>
  <p:sldSz cx="9144000" cy="6858000" type="screen4x3"/>
  <p:notesSz cx="6858000" cy="9144000"/>
  <p:embeddedFontLst>
    <p:embeddedFont>
      <p:font typeface="HY견고딕" panose="02030600000101010101" pitchFamily="18" charset="-127"/>
      <p:regular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A2C9"/>
    <a:srgbClr val="E6E6E6"/>
    <a:srgbClr val="A5CFD7"/>
    <a:srgbClr val="FBFBFB"/>
    <a:srgbClr val="7A96AE"/>
    <a:srgbClr val="8FC9D5"/>
    <a:srgbClr val="95A7CF"/>
    <a:srgbClr val="949AB6"/>
    <a:srgbClr val="BAC6E0"/>
    <a:srgbClr val="B2B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7047" autoAdjust="0"/>
  </p:normalViewPr>
  <p:slideViewPr>
    <p:cSldViewPr>
      <p:cViewPr varScale="1">
        <p:scale>
          <a:sx n="112" d="100"/>
          <a:sy n="112" d="100"/>
        </p:scale>
        <p:origin x="19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시약</c:v>
                </c:pt>
              </c:strCache>
            </c:strRef>
          </c:tx>
          <c:spPr>
            <a:solidFill>
              <a:srgbClr val="95A7C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2021년 목표</c:v>
                </c:pt>
                <c:pt idx="1">
                  <c:v>2021년 매출실적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6104784058</c:v>
                </c:pt>
                <c:pt idx="1">
                  <c:v>6997931374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F8D-48F6-8685-3B428926CB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장비</c:v>
                </c:pt>
              </c:strCache>
            </c:strRef>
          </c:tx>
          <c:spPr>
            <a:solidFill>
              <a:srgbClr val="A5CFD7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2021년 목표</c:v>
                </c:pt>
                <c:pt idx="1">
                  <c:v>2021년 매출실적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>
                  <c:v>1558530942</c:v>
                </c:pt>
                <c:pt idx="1">
                  <c:v>1827977483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F8D-48F6-8685-3B428926CB0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합계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52AEB651-461B-415D-A70A-BBB7CABE7FD8}" type="VALUE">
                      <a:rPr lang="en-US" altLang="ko-KR" sz="800"/>
                      <a:pPr/>
                      <a:t>[값]</a:t>
                    </a:fld>
                    <a:endParaRPr lang="ko-KR" alt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B32-40FB-A606-09B783E2958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EBDA66E-1C7E-44D3-A1E4-E778F0A24ED2}" type="VALUE">
                      <a:rPr lang="en-US" altLang="ko-KR" sz="800"/>
                      <a:pPr/>
                      <a:t>[값]</a:t>
                    </a:fld>
                    <a:endParaRPr lang="ko-KR" alt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B32-40FB-A606-09B783E2958F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 marL="0" algn="ctr" defTabSz="914400" rtl="0" eaLnBrk="1" fontAlgn="ctr" latinLnBrk="1" hangingPunct="1">
                  <a:defRPr kumimoji="1" lang="en-US" altLang="ko-KR" sz="900" b="0" i="0" u="none" strike="noStrike" kern="1200" cap="none" normalizeH="0" baseline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latin typeface="맑은 고딕" pitchFamily="50" charset="-127"/>
                    <a:ea typeface="맑은 고딕" pitchFamily="50" charset="-127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2021년 목표</c:v>
                </c:pt>
                <c:pt idx="1">
                  <c:v>2021년 매출실적</c:v>
                </c:pt>
              </c:strCache>
            </c:strRef>
          </c:cat>
          <c:val>
            <c:numRef>
              <c:f>Sheet1!$D$2:$D$3</c:f>
              <c:numCache>
                <c:formatCode>#,##0</c:formatCode>
                <c:ptCount val="2"/>
                <c:pt idx="0">
                  <c:v>7663315000</c:v>
                </c:pt>
                <c:pt idx="1">
                  <c:v>8825908857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F8D-48F6-8685-3B428926C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206214176"/>
        <c:axId val="392112936"/>
      </c:barChart>
      <c:catAx>
        <c:axId val="2062141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575">
            <a:solidFill>
              <a:srgbClr val="A5CFD7"/>
            </a:solidFill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92112936"/>
        <c:crosses val="autoZero"/>
        <c:auto val="1"/>
        <c:lblAlgn val="ctr"/>
        <c:lblOffset val="100"/>
        <c:noMultiLvlLbl val="0"/>
      </c:catAx>
      <c:valAx>
        <c:axId val="39211293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1"/>
        <c:majorTickMark val="in"/>
        <c:minorTickMark val="out"/>
        <c:tickLblPos val="low"/>
        <c:spPr>
          <a:ln w="9525">
            <a:noFill/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ko-KR"/>
          </a:p>
        </c:txPr>
        <c:crossAx val="206214176"/>
        <c:crosses val="autoZero"/>
        <c:crossBetween val="between"/>
        <c:majorUnit val="2000000000"/>
      </c:valAx>
    </c:plotArea>
    <c:legend>
      <c:legendPos val="b"/>
      <c:layout/>
      <c:overlay val="0"/>
      <c:txPr>
        <a:bodyPr/>
        <a:lstStyle/>
        <a:p>
          <a:pPr>
            <a:defRPr sz="1000" b="1">
              <a:solidFill>
                <a:schemeClr val="tx1">
                  <a:lumMod val="50000"/>
                  <a:lumOff val="50000"/>
                </a:schemeClr>
              </a:solidFill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시약</c:v>
                </c:pt>
              </c:strCache>
            </c:strRef>
          </c:tx>
          <c:spPr>
            <a:solidFill>
              <a:srgbClr val="95A7C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2021년</c:v>
                </c:pt>
                <c:pt idx="1">
                  <c:v>2022년 목표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6997931374</c:v>
                </c:pt>
                <c:pt idx="1">
                  <c:v>8000000000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B5-4CFE-B834-D164E823F0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장비</c:v>
                </c:pt>
              </c:strCache>
            </c:strRef>
          </c:tx>
          <c:spPr>
            <a:solidFill>
              <a:srgbClr val="A5CFD7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2021년</c:v>
                </c:pt>
                <c:pt idx="1">
                  <c:v>2022년 목표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>
                  <c:v>1827977483</c:v>
                </c:pt>
                <c:pt idx="1">
                  <c:v>5000000000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DB5-4CFE-B834-D164E823F0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Invivo</c:v>
                </c:pt>
              </c:strCache>
            </c:strRef>
          </c:tx>
          <c:spPr>
            <a:solidFill>
              <a:srgbClr val="7A96AE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2021년</c:v>
                </c:pt>
                <c:pt idx="1">
                  <c:v>2022년 목표</c:v>
                </c:pt>
              </c:strCache>
            </c:strRef>
          </c:cat>
          <c:val>
            <c:numRef>
              <c:f>Sheet1!$D$2:$D$3</c:f>
              <c:numCache>
                <c:formatCode>#,##0</c:formatCode>
                <c:ptCount val="2"/>
                <c:pt idx="1">
                  <c:v>100000000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DB5-4CFE-B834-D164E823F08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합계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F3E17CD9-8973-402D-AF9A-37FB466EDED2}" type="VALUE">
                      <a:rPr lang="en-US" altLang="ko-KR" sz="800"/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B4F-4D3E-BBF0-7DC75341113C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fld id="{DD76D0EF-3873-444B-BF17-53A260C5C01C}" type="VALUE">
                      <a:rPr lang="en-US" altLang="ko-KR" sz="800"/>
                      <a:pPr>
                        <a:defRPr sz="800"/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B4F-4D3E-BBF0-7DC75341113C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2021년</c:v>
                </c:pt>
                <c:pt idx="1">
                  <c:v>2022년 목표</c:v>
                </c:pt>
              </c:strCache>
            </c:strRef>
          </c:cat>
          <c:val>
            <c:numRef>
              <c:f>Sheet1!$E$2:$E$3</c:f>
              <c:numCache>
                <c:formatCode>#,##0</c:formatCode>
                <c:ptCount val="2"/>
                <c:pt idx="0">
                  <c:v>8825908857</c:v>
                </c:pt>
                <c:pt idx="1">
                  <c:v>13100000000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DB5-4CFE-B834-D164E823F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92110192"/>
        <c:axId val="392117248"/>
      </c:barChart>
      <c:catAx>
        <c:axId val="392110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575">
            <a:solidFill>
              <a:srgbClr val="A5CFD7"/>
            </a:solidFill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92117248"/>
        <c:crosses val="autoZero"/>
        <c:auto val="1"/>
        <c:lblAlgn val="ctr"/>
        <c:lblOffset val="100"/>
        <c:noMultiLvlLbl val="0"/>
      </c:catAx>
      <c:valAx>
        <c:axId val="39211724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ko-KR"/>
          </a:p>
        </c:txPr>
        <c:crossAx val="392110192"/>
        <c:crosses val="autoZero"/>
        <c:crossBetween val="between"/>
        <c:majorUnit val="2000000000"/>
      </c:valAx>
    </c:plotArea>
    <c:legend>
      <c:legendPos val="b"/>
      <c:layout/>
      <c:overlay val="0"/>
      <c:txPr>
        <a:bodyPr/>
        <a:lstStyle/>
        <a:p>
          <a:pPr>
            <a:defRPr sz="1000" b="1">
              <a:solidFill>
                <a:schemeClr val="tx1">
                  <a:lumMod val="50000"/>
                  <a:lumOff val="50000"/>
                </a:schemeClr>
              </a:solidFill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시약</c:v>
                </c:pt>
              </c:strCache>
            </c:strRef>
          </c:tx>
          <c:spPr>
            <a:solidFill>
              <a:srgbClr val="95A7CF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2020년</c:v>
                </c:pt>
                <c:pt idx="1">
                  <c:v>2021년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440000000</c:v>
                </c:pt>
                <c:pt idx="1">
                  <c:v>710000000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F8D-48F6-8685-3B428926CB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장비</c:v>
                </c:pt>
              </c:strCache>
            </c:strRef>
          </c:tx>
          <c:spPr>
            <a:solidFill>
              <a:srgbClr val="A5CFD7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2020년</c:v>
                </c:pt>
                <c:pt idx="1">
                  <c:v>2021년</c:v>
                </c:pt>
              </c:strCache>
            </c:strRef>
          </c:cat>
          <c:val>
            <c:numRef>
              <c:f>Sheet1!$C$2:$C$3</c:f>
              <c:numCache>
                <c:formatCode>#,##0</c:formatCode>
                <c:ptCount val="2"/>
                <c:pt idx="0">
                  <c:v>317000000</c:v>
                </c:pt>
                <c:pt idx="1">
                  <c:v>304000000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F8D-48F6-8685-3B428926CB0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rgbClr val="7A96AE"/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2020년</c:v>
                </c:pt>
                <c:pt idx="1">
                  <c:v>2021년</c:v>
                </c:pt>
              </c:strCache>
            </c:strRef>
          </c:cat>
          <c:val>
            <c:numRef>
              <c:f>Sheet1!$D$2:$D$3</c:f>
              <c:numCache>
                <c:formatCode>#,##0</c:formatCode>
                <c:ptCount val="2"/>
                <c:pt idx="0">
                  <c:v>0</c:v>
                </c:pt>
                <c:pt idx="1">
                  <c:v>430000000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F8D-48F6-8685-3B428926CB0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합계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2.7133737277054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FA2-49C7-A876-B3291D7EFF0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056627895181943E-3"/>
                  <c:y val="3.3917171596318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FA2-49C7-A876-B3291D7EFF0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2020년</c:v>
                </c:pt>
                <c:pt idx="1">
                  <c:v>2021년</c:v>
                </c:pt>
              </c:strCache>
            </c:strRef>
          </c:cat>
          <c:val>
            <c:numRef>
              <c:f>Sheet1!$E$2:$E$3</c:f>
              <c:numCache>
                <c:formatCode>#,##0</c:formatCode>
                <c:ptCount val="2"/>
                <c:pt idx="0">
                  <c:v>757000000</c:v>
                </c:pt>
                <c:pt idx="1">
                  <c:v>1444000000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A2-49C7-A876-B3291D7EF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92112152"/>
        <c:axId val="392115288"/>
      </c:barChart>
      <c:catAx>
        <c:axId val="3921121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28575">
            <a:solidFill>
              <a:srgbClr val="A5CFD7"/>
            </a:solidFill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92115288"/>
        <c:crosses val="autoZero"/>
        <c:auto val="1"/>
        <c:lblAlgn val="ctr"/>
        <c:lblOffset val="100"/>
        <c:noMultiLvlLbl val="0"/>
      </c:catAx>
      <c:valAx>
        <c:axId val="392115288"/>
        <c:scaling>
          <c:orientation val="minMax"/>
          <c:max val="15000000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1"/>
        <c:majorTickMark val="in"/>
        <c:minorTickMark val="out"/>
        <c:tickLblPos val="low"/>
        <c:spPr>
          <a:ln w="9525">
            <a:noFill/>
          </a:ln>
        </c:spPr>
        <c:txPr>
          <a:bodyPr/>
          <a:lstStyle/>
          <a:p>
            <a: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ko-KR"/>
          </a:p>
        </c:txPr>
        <c:crossAx val="392112152"/>
        <c:crosses val="autoZero"/>
        <c:crossBetween val="between"/>
        <c:majorUnit val="300000000"/>
      </c:valAx>
    </c:plotArea>
    <c:legend>
      <c:legendPos val="b"/>
      <c:layout/>
      <c:overlay val="0"/>
      <c:txPr>
        <a:bodyPr/>
        <a:lstStyle/>
        <a:p>
          <a:pPr>
            <a:defRPr sz="1000" b="1">
              <a:solidFill>
                <a:schemeClr val="tx1">
                  <a:lumMod val="50000"/>
                  <a:lumOff val="50000"/>
                </a:schemeClr>
              </a:solidFill>
            </a:defRPr>
          </a:pPr>
          <a:endParaRPr lang="ko-K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CFBE2-2B8D-499C-81C9-2CD5B3EB8E93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4DD7E-3179-445A-81DB-781C4554AFF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161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45AC5-813F-4ED1-B011-8EA17CB93331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4B90-27FD-422C-8CC6-2AADAD122D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85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9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182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148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3151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5640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04B90-27FD-422C-8CC6-2AADAD122D0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4542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프리미엄템플릿\2016년신년도사업계획서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81504" y="3095962"/>
            <a:ext cx="7346880" cy="47705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prstMaterial="matte">
              <a:contourClr>
                <a:schemeClr val="bg1"/>
              </a:contourClr>
            </a:sp3d>
          </a:bodyPr>
          <a:lstStyle>
            <a:lvl1pPr marL="0" indent="0" algn="l" defTabSz="995690" rtl="0" eaLnBrk="1" fontAlgn="base" latinLnBrk="1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Arial" pitchFamily="34" charset="0"/>
              <a:buNone/>
              <a:defRPr kumimoji="1" lang="ko-KR" altLang="en-US" sz="2000" b="0" i="0" kern="1200" cap="none" spc="50" dirty="0">
                <a:ln w="11430"/>
                <a:solidFill>
                  <a:schemeClr val="bg1">
                    <a:lumMod val="6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82752" y="1340768"/>
            <a:ext cx="7344816" cy="1718319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prstMaterial="metal">
              <a:contourClr>
                <a:schemeClr val="bg2"/>
              </a:contourClr>
            </a:sp3d>
          </a:bodyPr>
          <a:lstStyle>
            <a:lvl1pPr algn="l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kumimoji="1" lang="ko-KR" altLang="en-US" sz="5000" b="1" i="0" kern="1200" cap="none" spc="0" dirty="0">
                <a:ln w="3175">
                  <a:noFill/>
                </a:ln>
                <a:solidFill>
                  <a:srgbClr val="787EAC"/>
                </a:solidFill>
                <a:effectLst/>
                <a:latin typeface="맑은 고딕" pitchFamily="50" charset="-127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프리미엄템플릿\2016년신년도사업계획서-목차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G:\프리미엄템플릿\2016년신년도사업계획서-간지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8032" y="2492896"/>
            <a:ext cx="7772400" cy="178510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  <a:scene3d>
              <a:camera prst="orthographicFront"/>
              <a:lightRig rig="threePt" dir="t"/>
            </a:scene3d>
            <a:sp3d prstMaterial="metal">
              <a:contourClr>
                <a:schemeClr val="bg2"/>
              </a:contourClr>
            </a:sp3d>
          </a:bodyPr>
          <a:lstStyle>
            <a:lvl1pPr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kumimoji="1" lang="ko-KR" altLang="en-US" sz="5500" b="0" i="0" kern="1200" cap="none" spc="0" dirty="0">
                <a:ln w="3175">
                  <a:noFill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HY견고딕" pitchFamily="18" charset="-127"/>
                <a:ea typeface="HY견고딕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G:\프리미엄템플릿\2016년신년도사업계획서-속지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64770"/>
            <a:ext cx="8352928" cy="79690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9569" tIns="49785" rIns="99569" bIns="49785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95690" rtl="0" eaLnBrk="1" fontAlgn="base" latinLnBrk="1" hangingPunct="1">
              <a:spcBef>
                <a:spcPct val="0"/>
              </a:spcBef>
              <a:spcAft>
                <a:spcPct val="0"/>
              </a:spcAft>
              <a:buNone/>
              <a:defRPr lang="ko-KR" altLang="en-US" sz="20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프리미엄템플릿\2016년신년도사업계획서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1115616" y="1909281"/>
            <a:ext cx="5472608" cy="2455823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569" tIns="49785" rIns="99569" bIns="49785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prstMaterial="metal">
              <a:contourClr>
                <a:schemeClr val="bg2"/>
              </a:contourClr>
            </a:sp3d>
          </a:bodyPr>
          <a:lstStyle>
            <a:lvl1pPr algn="l" defTabSz="99569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Font typeface="굴림체" pitchFamily="49" charset="-127"/>
              <a:buNone/>
              <a:defRPr kumimoji="1" lang="ko-KR" altLang="en-US" sz="7500" b="1" i="0" kern="1200" cap="none" spc="0" dirty="0">
                <a:ln w="3175">
                  <a:noFill/>
                </a:ln>
                <a:solidFill>
                  <a:srgbClr val="787EAC"/>
                </a:solidFill>
                <a:effectLst/>
                <a:latin typeface="맑은 고딕" pitchFamily="50" charset="-127"/>
                <a:ea typeface="맑은 고딕" pitchFamily="50" charset="-127"/>
                <a:cs typeface="+mj-cs"/>
              </a:defRPr>
            </a:lvl1pPr>
          </a:lstStyle>
          <a:p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2021/12/15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3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9026"/>
            <a:ext cx="8229600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62021"/>
            <a:ext cx="8229600" cy="5286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D6733-6F27-4404-AB51-585418F146E5}" type="datetimeFigureOut">
              <a:rPr lang="ko-KR" altLang="en-US" smtClean="0"/>
              <a:pPr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429396"/>
            <a:ext cx="2895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429396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BC638-39B7-4287-91A7-2A3DDA57329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1" r:id="rId3"/>
    <p:sldLayoutId id="2147483656" r:id="rId4"/>
    <p:sldLayoutId id="2147483657" r:id="rId5"/>
    <p:sldLayoutId id="2147483658" r:id="rId6"/>
  </p:sldLayoutIdLst>
  <p:txStyles>
    <p:titleStyle>
      <a:lvl1pPr algn="l" defTabSz="914400" rtl="0" eaLnBrk="1" latinLnBrk="1" hangingPunct="1">
        <a:spcBef>
          <a:spcPct val="0"/>
        </a:spcBef>
        <a:buNone/>
        <a:defRPr lang="ko-KR" altLang="en-US" sz="3500" kern="1200">
          <a:solidFill>
            <a:sysClr val="windowText" lastClr="000000"/>
          </a:solidFill>
          <a:latin typeface="HY견고딕" pitchFamily="18" charset="-127"/>
          <a:ea typeface="HY견고딕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25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lang="ko-KR" altLang="en-US" sz="1800" kern="1200" smtClean="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lang="ko-KR" altLang="en-US" sz="1800" kern="1200">
          <a:solidFill>
            <a:schemeClr val="tx1"/>
          </a:solidFill>
          <a:latin typeface="HY견고딕" pitchFamily="18" charset="-127"/>
          <a:ea typeface="HY견고딕" pitchFamily="18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ctrTitle"/>
          </p:nvPr>
        </p:nvSpPr>
        <p:spPr>
          <a:xfrm>
            <a:off x="467544" y="1396636"/>
            <a:ext cx="8065712" cy="1718319"/>
          </a:xfrm>
        </p:spPr>
        <p:txBody>
          <a:bodyPr/>
          <a:lstStyle/>
          <a:p>
            <a:r>
              <a:rPr lang="en-US" altLang="ko-KR" sz="2800" dirty="0">
                <a:latin typeface="+mn-ea"/>
                <a:ea typeface="+mn-ea"/>
              </a:rPr>
              <a:t>2022</a:t>
            </a:r>
            <a:r>
              <a:rPr lang="ko-KR" altLang="en-US" sz="2800" dirty="0">
                <a:latin typeface="+mn-ea"/>
                <a:ea typeface="+mn-ea"/>
              </a:rPr>
              <a:t>년</a:t>
            </a:r>
            <a:r>
              <a:rPr lang="en-US" altLang="ko-KR" sz="4000" dirty="0">
                <a:latin typeface="+mn-ea"/>
                <a:ea typeface="+mn-ea"/>
              </a:rPr>
              <a:t/>
            </a:r>
            <a:br>
              <a:rPr lang="en-US" altLang="ko-KR" sz="4000" dirty="0">
                <a:latin typeface="+mn-ea"/>
                <a:ea typeface="+mn-ea"/>
              </a:rPr>
            </a:br>
            <a:r>
              <a:rPr lang="ko-KR" altLang="en-US" sz="3600" dirty="0">
                <a:solidFill>
                  <a:srgbClr val="3F4C8D"/>
                </a:solidFill>
                <a:latin typeface="+mn-ea"/>
                <a:ea typeface="+mn-ea"/>
              </a:rPr>
              <a:t>마케팅영업본부 </a:t>
            </a:r>
            <a:r>
              <a:rPr lang="en-US" altLang="ko-KR" sz="3600" dirty="0" smtClean="0">
                <a:solidFill>
                  <a:srgbClr val="3F4C8D"/>
                </a:solidFill>
                <a:latin typeface="+mn-ea"/>
                <a:ea typeface="+mn-ea"/>
              </a:rPr>
              <a:t>1</a:t>
            </a:r>
            <a:r>
              <a:rPr lang="ko-KR" altLang="en-US" sz="3600" dirty="0" smtClean="0">
                <a:solidFill>
                  <a:srgbClr val="3F4C8D"/>
                </a:solidFill>
                <a:latin typeface="+mn-ea"/>
                <a:ea typeface="+mn-ea"/>
              </a:rPr>
              <a:t>분기 실적 및 목표</a:t>
            </a:r>
            <a:endParaRPr lang="ko-KR" altLang="en-US" sz="3600" dirty="0">
              <a:solidFill>
                <a:srgbClr val="3F4C8D"/>
              </a:solidFill>
              <a:latin typeface="+mn-ea"/>
              <a:ea typeface="+mn-ea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83568" y="3228945"/>
            <a:ext cx="42484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95690">
              <a:defRPr/>
            </a:pPr>
            <a:r>
              <a:rPr lang="en-US" altLang="ko-KR" sz="1000" dirty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Shin Jin Medics </a:t>
            </a:r>
            <a:r>
              <a:rPr lang="en-US" altLang="ko-KR" sz="1000" dirty="0" err="1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Inc</a:t>
            </a:r>
            <a:r>
              <a:rPr lang="en-US" altLang="ko-KR" sz="1000" dirty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strives to be a leading manufacturer of In vitro diagnostic products in the world.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2-3. </a:t>
            </a:r>
            <a:r>
              <a:rPr lang="ko-KR" altLang="en-US" dirty="0" err="1">
                <a:latin typeface="+mn-ea"/>
                <a:ea typeface="+mn-ea"/>
              </a:rPr>
              <a:t>신규품목</a:t>
            </a:r>
            <a:r>
              <a:rPr lang="ko-KR" altLang="en-US" dirty="0">
                <a:latin typeface="+mn-ea"/>
                <a:ea typeface="+mn-ea"/>
              </a:rPr>
              <a:t> 및 거래처별 영업마케팅 전략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 rot="9900000">
            <a:off x="1453294" y="1758249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31" name="자유형 30"/>
          <p:cNvSpPr/>
          <p:nvPr/>
        </p:nvSpPr>
        <p:spPr>
          <a:xfrm>
            <a:off x="1931180" y="1615878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765017" y="2116472"/>
            <a:ext cx="4968528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자사 제품 성능이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보증되어있는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TSH, FT4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제품 중점 영업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기존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마케팅자료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리뉴얼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및 재평가 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2315393" y="2476575"/>
            <a:ext cx="144016" cy="144016"/>
          </a:xfrm>
          <a:prstGeom prst="ellipse">
            <a:avLst/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 rot="9900000">
            <a:off x="1460914" y="3295487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>
              <a:solidFill>
                <a:prstClr val="white"/>
              </a:solidFill>
            </a:endParaRPr>
          </a:p>
        </p:txBody>
      </p:sp>
      <p:sp>
        <p:nvSpPr>
          <p:cNvPr id="39" name="자유형 38"/>
          <p:cNvSpPr/>
          <p:nvPr/>
        </p:nvSpPr>
        <p:spPr>
          <a:xfrm>
            <a:off x="1931180" y="3153116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791766" y="3614993"/>
            <a:ext cx="4968528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platom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capsule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주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5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개 공급을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차 목표로 잡고 영업 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각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핵의학과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팀장급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이상 만나 면담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/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영업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2315393" y="4013449"/>
            <a:ext cx="144016" cy="144016"/>
          </a:xfrm>
          <a:prstGeom prst="ellipse">
            <a:avLst/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>
              <a:solidFill>
                <a:prstClr val="white"/>
              </a:solidFill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 rot="9900000">
            <a:off x="1460914" y="4832725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949A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7" name="자유형 46"/>
          <p:cNvSpPr/>
          <p:nvPr/>
        </p:nvSpPr>
        <p:spPr>
          <a:xfrm>
            <a:off x="1931180" y="4690354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6" name="타원 45"/>
          <p:cNvSpPr/>
          <p:nvPr/>
        </p:nvSpPr>
        <p:spPr>
          <a:xfrm>
            <a:off x="2315393" y="5563394"/>
            <a:ext cx="144016" cy="144016"/>
          </a:xfrm>
          <a:prstGeom prst="ellipse">
            <a:avLst/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434317" y="2051556"/>
            <a:ext cx="977443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cs typeface="굴림" pitchFamily="50" charset="-127"/>
              </a:rPr>
              <a:t>Thyroid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403648" y="3573016"/>
            <a:ext cx="1001958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 err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Invivo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403648" y="5157192"/>
            <a:ext cx="1001958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bg1"/>
                </a:solidFill>
                <a:latin typeface="맑은 고딕" pitchFamily="50" charset="-127"/>
                <a:cs typeface="굴림" pitchFamily="50" charset="-127"/>
              </a:rPr>
              <a:t>장비</a:t>
            </a:r>
            <a:endParaRPr kumimoji="1" lang="en-US" altLang="ko-KR" sz="1200" b="1" dirty="0">
              <a:solidFill>
                <a:schemeClr val="bg1"/>
              </a:solidFill>
              <a:latin typeface="맑은 고딕" pitchFamily="50" charset="-127"/>
              <a:cs typeface="굴림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791766" y="5136563"/>
            <a:ext cx="4968528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R4200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장비 안정화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,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기능성 홍보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시약 연계 임대 영업 방법도 연구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고대구로병원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당담자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섭외하여 기술학회 학술발표 진행 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5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>
            <a:grpSpLocks/>
          </p:cNvGrpSpPr>
          <p:nvPr/>
        </p:nvGrpSpPr>
        <p:grpSpPr bwMode="auto">
          <a:xfrm>
            <a:off x="827585" y="1373664"/>
            <a:ext cx="3566156" cy="923330"/>
            <a:chOff x="5540716" y="1905319"/>
            <a:chExt cx="3566112" cy="9231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5540716" y="1905319"/>
              <a:ext cx="1050275" cy="92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5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02</a:t>
              </a:r>
              <a:endParaRPr lang="ko-KR" altLang="ko-KR" sz="5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6565779" y="2212883"/>
              <a:ext cx="2541049" cy="47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defTabSz="995690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ko-KR" altLang="en-US" sz="2500" b="1" dirty="0">
                  <a:solidFill>
                    <a:schemeClr val="bg1"/>
                  </a:solidFill>
                  <a:latin typeface="+mn-ea"/>
                </a:rPr>
                <a:t>해외 마케팅영업</a:t>
              </a:r>
              <a:endParaRPr lang="en-US" altLang="ko-KR" sz="25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907700" y="2359477"/>
            <a:ext cx="46085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n-US" altLang="ko-KR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2021</a:t>
            </a: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년도 매출실적 및 </a:t>
            </a:r>
            <a:r>
              <a:rPr lang="ko-KR" altLang="en-US" sz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평가</a:t>
            </a:r>
            <a:endParaRPr lang="ko-KR" altLang="en-US" sz="12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n-US" altLang="ko-KR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2022</a:t>
            </a: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년도 </a:t>
            </a:r>
            <a:r>
              <a:rPr lang="en-US" altLang="ko-KR" sz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분기 매출 실적</a:t>
            </a:r>
            <a:endParaRPr lang="en-US" altLang="ko-KR" sz="12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신규 품목 및 거래처 영업마케팅 전략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2-1. 2021</a:t>
            </a:r>
            <a:r>
              <a:rPr lang="ko-KR" altLang="en-US" b="1" dirty="0">
                <a:latin typeface="+mn-ea"/>
                <a:ea typeface="+mn-ea"/>
              </a:rPr>
              <a:t>년 매출실적 및 평가</a:t>
            </a:r>
          </a:p>
        </p:txBody>
      </p:sp>
      <p:graphicFrame>
        <p:nvGraphicFramePr>
          <p:cNvPr id="66" name="차트 65"/>
          <p:cNvGraphicFramePr/>
          <p:nvPr>
            <p:extLst>
              <p:ext uri="{D42A27DB-BD31-4B8C-83A1-F6EECF244321}">
                <p14:modId xmlns:p14="http://schemas.microsoft.com/office/powerpoint/2010/main" val="1153791974"/>
              </p:ext>
            </p:extLst>
          </p:nvPr>
        </p:nvGraphicFramePr>
        <p:xfrm>
          <a:off x="683568" y="4509120"/>
          <a:ext cx="4896544" cy="1837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그림 11" descr="그림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2888" y="2667124"/>
            <a:ext cx="396860" cy="415066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467544" y="1556792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4271" y="1547500"/>
            <a:ext cx="173316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상세 손익성과 및 평가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70508" y="2094756"/>
            <a:ext cx="7445907" cy="212633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9" name="Group 980"/>
          <p:cNvGraphicFramePr>
            <a:graphicFrameLocks noGrp="1"/>
          </p:cNvGraphicFramePr>
          <p:nvPr/>
        </p:nvGraphicFramePr>
        <p:xfrm>
          <a:off x="1063414" y="2291731"/>
          <a:ext cx="7056784" cy="1732382"/>
        </p:xfrm>
        <a:graphic>
          <a:graphicData uri="http://schemas.openxmlformats.org/drawingml/2006/table">
            <a:tbl>
              <a:tblPr/>
              <a:tblGrid>
                <a:gridCol w="1176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43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품목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2020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2021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시약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440,000,000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710,000,000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장비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317,000,000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304,000,000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기타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430,000,000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합계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757,000,000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1,444,000,000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sp>
        <p:nvSpPr>
          <p:cNvPr id="23" name="AutoShape 21">
            <a:extLst>
              <a:ext uri="{FF2B5EF4-FFF2-40B4-BE49-F238E27FC236}">
                <a16:creationId xmlns:a16="http://schemas.microsoft.com/office/drawing/2014/main" xmlns="" id="{5151FA50-F245-4075-9F7D-E419A7719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9495" y="5218497"/>
            <a:ext cx="3240360" cy="64807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ko-KR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xmlns="" id="{9F763234-D41E-4D8B-B0DF-52481F70D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088" y="5386044"/>
            <a:ext cx="1709042" cy="2934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0" i="0" u="none" strike="noStrike" kern="1200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757,000,000</a:t>
            </a:r>
          </a:p>
        </p:txBody>
      </p:sp>
      <p:sp>
        <p:nvSpPr>
          <p:cNvPr id="25" name="Text Box 9">
            <a:extLst>
              <a:ext uri="{FF2B5EF4-FFF2-40B4-BE49-F238E27FC236}">
                <a16:creationId xmlns:a16="http://schemas.microsoft.com/office/drawing/2014/main" xmlns="" id="{C1BCA78D-48C7-415B-9C49-C9C10ECF5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695" y="5362513"/>
            <a:ext cx="1709042" cy="3336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>
                <a:latin typeface="맑은 고딕" pitchFamily="50" charset="-127"/>
                <a:cs typeface="굴림" pitchFamily="50" charset="-127"/>
              </a:rPr>
              <a:t>1,444,000,000</a:t>
            </a:r>
          </a:p>
        </p:txBody>
      </p:sp>
      <p:sp>
        <p:nvSpPr>
          <p:cNvPr id="26" name="눈물 방울 25">
            <a:extLst>
              <a:ext uri="{FF2B5EF4-FFF2-40B4-BE49-F238E27FC236}">
                <a16:creationId xmlns:a16="http://schemas.microsoft.com/office/drawing/2014/main" xmlns="" id="{3052586C-9145-4A56-8240-050F9E0172AE}"/>
              </a:ext>
            </a:extLst>
          </p:cNvPr>
          <p:cNvSpPr/>
          <p:nvPr/>
        </p:nvSpPr>
        <p:spPr>
          <a:xfrm rot="2700000">
            <a:off x="6686279" y="5107043"/>
            <a:ext cx="896860" cy="868338"/>
          </a:xfrm>
          <a:prstGeom prst="teardrop">
            <a:avLst/>
          </a:prstGeom>
          <a:solidFill>
            <a:srgbClr val="949A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7" name="눈물 방울 26">
            <a:extLst>
              <a:ext uri="{FF2B5EF4-FFF2-40B4-BE49-F238E27FC236}">
                <a16:creationId xmlns:a16="http://schemas.microsoft.com/office/drawing/2014/main" xmlns="" id="{2D3E8C61-C61A-432B-89D3-C56D217599CE}"/>
              </a:ext>
            </a:extLst>
          </p:cNvPr>
          <p:cNvSpPr/>
          <p:nvPr/>
        </p:nvSpPr>
        <p:spPr>
          <a:xfrm rot="2700000">
            <a:off x="6815780" y="5236444"/>
            <a:ext cx="630802" cy="611026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xmlns="" id="{B30441E2-9588-422E-B907-10D604144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522" y="5362513"/>
            <a:ext cx="671784" cy="3135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1" dirty="0">
                <a:solidFill>
                  <a:srgbClr val="7A96AE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191%</a:t>
            </a:r>
            <a:endParaRPr kumimoji="1" lang="ko-KR" altLang="ko-KR" sz="1100" b="1" dirty="0">
              <a:solidFill>
                <a:srgbClr val="7A96AE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9" name="모서리가 둥근 직사각형 31">
            <a:extLst>
              <a:ext uri="{FF2B5EF4-FFF2-40B4-BE49-F238E27FC236}">
                <a16:creationId xmlns:a16="http://schemas.microsoft.com/office/drawing/2014/main" xmlns="" id="{E56D4133-8408-49C3-8362-354BD74D06AB}"/>
              </a:ext>
            </a:extLst>
          </p:cNvPr>
          <p:cNvSpPr/>
          <p:nvPr/>
        </p:nvSpPr>
        <p:spPr>
          <a:xfrm>
            <a:off x="5867027" y="5114155"/>
            <a:ext cx="755476" cy="231571"/>
          </a:xfrm>
          <a:prstGeom prst="roundRect">
            <a:avLst>
              <a:gd name="adj" fmla="val 50000"/>
            </a:avLst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5E0E5503-303A-4489-96EE-2ADAB19C39B7}"/>
              </a:ext>
            </a:extLst>
          </p:cNvPr>
          <p:cNvSpPr/>
          <p:nvPr/>
        </p:nvSpPr>
        <p:spPr>
          <a:xfrm>
            <a:off x="5970442" y="5091440"/>
            <a:ext cx="54173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2020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31" name="모서리가 둥근 직사각형 33">
            <a:extLst>
              <a:ext uri="{FF2B5EF4-FFF2-40B4-BE49-F238E27FC236}">
                <a16:creationId xmlns:a16="http://schemas.microsoft.com/office/drawing/2014/main" xmlns="" id="{E01D8912-EBBF-4AE3-B914-FA18F4BB9094}"/>
              </a:ext>
            </a:extLst>
          </p:cNvPr>
          <p:cNvSpPr/>
          <p:nvPr/>
        </p:nvSpPr>
        <p:spPr>
          <a:xfrm>
            <a:off x="7709485" y="5114155"/>
            <a:ext cx="1076680" cy="231571"/>
          </a:xfrm>
          <a:prstGeom prst="roundRect">
            <a:avLst>
              <a:gd name="adj" fmla="val 50000"/>
            </a:avLst>
          </a:prstGeom>
          <a:solidFill>
            <a:srgbClr val="81A2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784BF2C1-3E72-41F7-ACB5-BA871556C49E}"/>
              </a:ext>
            </a:extLst>
          </p:cNvPr>
          <p:cNvSpPr/>
          <p:nvPr/>
        </p:nvSpPr>
        <p:spPr>
          <a:xfrm>
            <a:off x="7778053" y="5091440"/>
            <a:ext cx="97326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2021</a:t>
            </a:r>
            <a:r>
              <a:rPr kumimoji="1" lang="ko-KR" altLang="en-US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실적</a:t>
            </a:r>
          </a:p>
        </p:txBody>
      </p:sp>
    </p:spTree>
    <p:extLst>
      <p:ext uri="{BB962C8B-B14F-4D97-AF65-F5344CB8AC3E}">
        <p14:creationId xmlns:p14="http://schemas.microsoft.com/office/powerpoint/2010/main" val="537777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+mn-ea"/>
                <a:ea typeface="+mn-ea"/>
              </a:rPr>
              <a:t>2</a:t>
            </a:r>
            <a:r>
              <a:rPr lang="en-US" altLang="ko-KR" b="1" dirty="0" smtClean="0">
                <a:latin typeface="+mn-ea"/>
                <a:ea typeface="+mn-ea"/>
              </a:rPr>
              <a:t>-2. </a:t>
            </a:r>
            <a:r>
              <a:rPr lang="en-US" altLang="ko-KR" dirty="0" smtClean="0">
                <a:latin typeface="+mn-ea"/>
                <a:ea typeface="+mn-ea"/>
              </a:rPr>
              <a:t>2022</a:t>
            </a:r>
            <a:r>
              <a:rPr lang="ko-KR" altLang="en-US" dirty="0" smtClean="0">
                <a:latin typeface="+mn-ea"/>
                <a:ea typeface="+mn-ea"/>
              </a:rPr>
              <a:t>년 </a:t>
            </a:r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ko-KR" altLang="en-US" dirty="0" smtClean="0">
                <a:latin typeface="+mn-ea"/>
                <a:ea typeface="+mn-ea"/>
              </a:rPr>
              <a:t>분기 매출 실적</a:t>
            </a:r>
            <a:endParaRPr lang="ko-KR" altLang="en-US" b="1" dirty="0">
              <a:latin typeface="+mn-ea"/>
              <a:ea typeface="+mn-ea"/>
            </a:endParaRPr>
          </a:p>
        </p:txBody>
      </p:sp>
      <p:pic>
        <p:nvPicPr>
          <p:cNvPr id="12" name="그림 11" descr="그림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0880" y="2244368"/>
            <a:ext cx="396860" cy="415066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395536" y="1134036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12263" y="1124744"/>
            <a:ext cx="173316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카테고리별</a:t>
            </a: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매출 </a:t>
            </a:r>
            <a:r>
              <a:rPr kumimoji="1"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실적</a:t>
            </a:r>
            <a:endParaRPr kumimoji="1"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798500" y="1672001"/>
            <a:ext cx="7445907" cy="168499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9" name="Group 980"/>
          <p:cNvGraphicFramePr>
            <a:graphicFrameLocks noGrp="1"/>
          </p:cNvGraphicFramePr>
          <p:nvPr>
            <p:extLst/>
          </p:nvPr>
        </p:nvGraphicFramePr>
        <p:xfrm>
          <a:off x="957058" y="1798548"/>
          <a:ext cx="7128790" cy="1431898"/>
        </p:xfrm>
        <a:graphic>
          <a:graphicData uri="http://schemas.openxmlformats.org/drawingml/2006/table">
            <a:tbl>
              <a:tblPr/>
              <a:tblGrid>
                <a:gridCol w="11881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7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2208"/>
                <a:gridCol w="14328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2848"/>
              </a:tblGrid>
              <a:tr h="385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품목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분기 실적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2022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분기 목표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2022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분기 실적</a:t>
                      </a:r>
                      <a:endParaRPr kumimoji="1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증감률</a:t>
                      </a:r>
                      <a:endParaRPr kumimoji="1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68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시약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162,000,000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175,000,000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74,000,000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42%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2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장비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140,000,000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51,000,000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94,000,000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180%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3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합계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302,000,000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226,000,000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242,000,000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107%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" name="그림 19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sp>
        <p:nvSpPr>
          <p:cNvPr id="21" name="모서리가 둥근 직사각형 20"/>
          <p:cNvSpPr/>
          <p:nvPr/>
        </p:nvSpPr>
        <p:spPr>
          <a:xfrm>
            <a:off x="395536" y="3573016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99244" y="3574068"/>
            <a:ext cx="15574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거래처별 매출 </a:t>
            </a:r>
            <a:r>
              <a:rPr kumimoji="1"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실적</a:t>
            </a:r>
            <a:endParaRPr kumimoji="1"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pic>
        <p:nvPicPr>
          <p:cNvPr id="23" name="그림 22" descr="그림1.png">
            <a:extLst>
              <a:ext uri="{FF2B5EF4-FFF2-40B4-BE49-F238E27FC236}">
                <a16:creationId xmlns="" xmlns:a16="http://schemas.microsoft.com/office/drawing/2014/main" id="{FDCC5CE7-04C8-491C-A4A6-86649DEA588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0880" y="4649440"/>
            <a:ext cx="396860" cy="415066"/>
          </a:xfrm>
          <a:prstGeom prst="rect">
            <a:avLst/>
          </a:prstGeom>
        </p:spPr>
      </p:pic>
      <p:sp>
        <p:nvSpPr>
          <p:cNvPr id="24" name="모서리가 둥근 직사각형 13">
            <a:extLst>
              <a:ext uri="{FF2B5EF4-FFF2-40B4-BE49-F238E27FC236}">
                <a16:creationId xmlns="" xmlns:a16="http://schemas.microsoft.com/office/drawing/2014/main" id="{82995E4D-7F6E-4E34-9929-6C6B66D2A244}"/>
              </a:ext>
            </a:extLst>
          </p:cNvPr>
          <p:cNvSpPr/>
          <p:nvPr/>
        </p:nvSpPr>
        <p:spPr>
          <a:xfrm>
            <a:off x="798500" y="4077072"/>
            <a:ext cx="7445907" cy="2304256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25" name="표 24">
            <a:extLst>
              <a:ext uri="{FF2B5EF4-FFF2-40B4-BE49-F238E27FC236}">
                <a16:creationId xmlns="" xmlns:a16="http://schemas.microsoft.com/office/drawing/2014/main" id="{C650C388-CC76-4D8F-98AC-E1E063FE31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1599" y="4247607"/>
          <a:ext cx="7114249" cy="1969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9">
                  <a:extLst>
                    <a:ext uri="{9D8B030D-6E8A-4147-A177-3AD203B41FA5}">
                      <a16:colId xmlns="" xmlns:a16="http://schemas.microsoft.com/office/drawing/2014/main" val="130466630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618818379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3995223003"/>
                    </a:ext>
                  </a:extLst>
                </a:gridCol>
                <a:gridCol w="3729872"/>
              </a:tblGrid>
              <a:tr h="2813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거래처　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r>
                        <a:rPr lang="ko-KR" altLang="en-US" sz="1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년 </a:t>
                      </a:r>
                      <a:r>
                        <a:rPr lang="en-US" altLang="ko-KR" sz="1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r>
                        <a:rPr lang="ko-KR" altLang="en-US" sz="1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분기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4477999"/>
                  </a:ext>
                </a:extLst>
              </a:tr>
              <a:tr h="2813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목표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ko-KR" altLang="en-US" sz="1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실적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2257364"/>
                  </a:ext>
                </a:extLst>
              </a:tr>
              <a:tr h="281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이란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120,000,000 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61,000,000 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이란 은행 거래 금지가 풀리지 않아 거래 불가능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324640"/>
                  </a:ext>
                </a:extLst>
              </a:tr>
              <a:tr h="281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이집트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16,000,000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운송비 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100%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이상 증가로 거래가 어려운 상황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781126"/>
                  </a:ext>
                </a:extLst>
              </a:tr>
              <a:tr h="281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필리핀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55,000,000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계획대로 감마카운터 판매 완료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및 추가 부품 판매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1341186"/>
                  </a:ext>
                </a:extLst>
              </a:tr>
              <a:tr h="281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파키스탄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21,000,000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3,500,000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TSH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연간입찰에서 품목 제외되어서 거래량 급감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1714718"/>
                  </a:ext>
                </a:extLst>
              </a:tr>
              <a:tr h="28134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대만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40,000,000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검사실 유지보수를 위한 주요 부품 구매로 추가 매출 달성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8276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34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+mn-ea"/>
                <a:ea typeface="+mn-ea"/>
              </a:rPr>
              <a:t>2-3. </a:t>
            </a:r>
            <a:r>
              <a:rPr lang="ko-KR" altLang="en-US" b="1" dirty="0">
                <a:latin typeface="+mn-ea"/>
                <a:ea typeface="+mn-ea"/>
              </a:rPr>
              <a:t>신규품목 및 거래처별 영업마케팅 전략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467544" y="1481758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971252" y="1482810"/>
            <a:ext cx="1557438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거래처별 매출 목표</a:t>
            </a: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pic>
        <p:nvPicPr>
          <p:cNvPr id="7" name="그림 6" descr="그림1.png">
            <a:extLst>
              <a:ext uri="{FF2B5EF4-FFF2-40B4-BE49-F238E27FC236}">
                <a16:creationId xmlns="" xmlns:a16="http://schemas.microsoft.com/office/drawing/2014/main" id="{FDCC5CE7-04C8-491C-A4A6-86649DEA588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2888" y="2667124"/>
            <a:ext cx="396860" cy="415066"/>
          </a:xfrm>
          <a:prstGeom prst="rect">
            <a:avLst/>
          </a:prstGeom>
        </p:spPr>
      </p:pic>
      <p:sp>
        <p:nvSpPr>
          <p:cNvPr id="8" name="모서리가 둥근 직사각형 13">
            <a:extLst>
              <a:ext uri="{FF2B5EF4-FFF2-40B4-BE49-F238E27FC236}">
                <a16:creationId xmlns="" xmlns:a16="http://schemas.microsoft.com/office/drawing/2014/main" id="{82995E4D-7F6E-4E34-9929-6C6B66D2A244}"/>
              </a:ext>
            </a:extLst>
          </p:cNvPr>
          <p:cNvSpPr/>
          <p:nvPr/>
        </p:nvSpPr>
        <p:spPr>
          <a:xfrm>
            <a:off x="885050" y="2060848"/>
            <a:ext cx="7373900" cy="316835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="" xmlns:a16="http://schemas.microsoft.com/office/drawing/2014/main" id="{C650C388-CC76-4D8F-98AC-E1E063FE310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3607" y="2319376"/>
          <a:ext cx="7056785" cy="2651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0121">
                  <a:extLst>
                    <a:ext uri="{9D8B030D-6E8A-4147-A177-3AD203B41FA5}">
                      <a16:colId xmlns="" xmlns:a16="http://schemas.microsoft.com/office/drawing/2014/main" val="1304666302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618818379"/>
                    </a:ext>
                  </a:extLst>
                </a:gridCol>
                <a:gridCol w="4536504">
                  <a:extLst>
                    <a:ext uri="{9D8B030D-6E8A-4147-A177-3AD203B41FA5}">
                      <a16:colId xmlns="" xmlns:a16="http://schemas.microsoft.com/office/drawing/2014/main" val="3995223003"/>
                    </a:ext>
                  </a:extLst>
                </a:gridCol>
              </a:tblGrid>
              <a:tr h="31859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거래처　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r>
                        <a:rPr lang="ko-KR" altLang="en-US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년 목표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NOTE</a:t>
                      </a:r>
                      <a:endParaRPr lang="ko-KR" alt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352" marR="8352" marT="8352" marB="0" anchor="ctr"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4477999"/>
                  </a:ext>
                </a:extLst>
              </a:tr>
              <a:tr h="407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이란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658,000,000 </a:t>
                      </a: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DS4150 1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대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, Gamma-5 2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대 주문 예정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b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</a:b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이란 거래 활성화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은행 송금 문제 해결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324640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이집트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154,000,000 </a:t>
                      </a: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거래처 운영에 문제가 있어 작년 대비 수출량 감소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8781126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필리핀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335,000,000 </a:t>
                      </a: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감마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10 3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대 납품 준비 중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. R4200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영업 시작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1341186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파키스탄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감마카운터 정부 입찰을 추진해볼 계획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41714718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중국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64,000,000 </a:t>
                      </a: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중국 신규 업체 발굴해서 장비 납품 계약 및 장비 납품 대기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7780987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대만</a:t>
                      </a: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102,000,000 </a:t>
                      </a:r>
                    </a:p>
                  </a:txBody>
                  <a:tcPr marL="8352" marR="8352" marT="835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RALS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추가 주문 준비 중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8276260"/>
                  </a:ext>
                </a:extLst>
              </a:tr>
              <a:tr h="3209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필리핀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가나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8352" marR="8352" marT="83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1,500,000,000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 COVID-19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  <a:cs typeface="+mn-cs"/>
                        </a:rPr>
                        <a:t>항원 판매 진행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0724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219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1115616" y="1909281"/>
            <a:ext cx="5472608" cy="1447711"/>
          </a:xfrm>
        </p:spPr>
        <p:txBody>
          <a:bodyPr/>
          <a:lstStyle/>
          <a:p>
            <a:r>
              <a:rPr lang="en-US" altLang="ko-KR" sz="5400" dirty="0" smtClean="0"/>
              <a:t>THANK YOU!</a:t>
            </a:r>
            <a:endParaRPr lang="ko-KR" altLang="en-US" sz="54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187624" y="2924944"/>
            <a:ext cx="29921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SHINJIN 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MEDICS </a:t>
            </a:r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I</a:t>
            </a:r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NC</a:t>
            </a:r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.</a:t>
            </a:r>
            <a:endParaRPr lang="en-US" altLang="ko-KR" sz="1400" dirty="0">
              <a:solidFill>
                <a:schemeClr val="bg1">
                  <a:lumMod val="6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755576" y="1675945"/>
            <a:ext cx="7488832" cy="1527969"/>
            <a:chOff x="972208" y="1772816"/>
            <a:chExt cx="7488832" cy="1527969"/>
          </a:xfrm>
        </p:grpSpPr>
        <p:grpSp>
          <p:nvGrpSpPr>
            <p:cNvPr id="8" name="그룹 9"/>
            <p:cNvGrpSpPr>
              <a:grpSpLocks/>
            </p:cNvGrpSpPr>
            <p:nvPr/>
          </p:nvGrpSpPr>
          <p:grpSpPr bwMode="auto">
            <a:xfrm>
              <a:off x="972208" y="1772816"/>
              <a:ext cx="2321817" cy="648072"/>
              <a:chOff x="5936858" y="2125294"/>
              <a:chExt cx="2321240" cy="648466"/>
            </a:xfrm>
          </p:grpSpPr>
          <p:sp>
            <p:nvSpPr>
              <p:cNvPr id="9" name="Oval 3"/>
              <p:cNvSpPr>
                <a:spLocks noChangeArrowheads="1"/>
              </p:cNvSpPr>
              <p:nvPr/>
            </p:nvSpPr>
            <p:spPr bwMode="auto">
              <a:xfrm rot="16200000">
                <a:off x="5903574" y="2158578"/>
                <a:ext cx="648466" cy="581898"/>
              </a:xfrm>
              <a:prstGeom prst="hexagon">
                <a:avLst/>
              </a:prstGeom>
              <a:solidFill>
                <a:srgbClr val="95A7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1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 Box 4"/>
              <p:cNvSpPr txBox="1">
                <a:spLocks noChangeArrowheads="1"/>
              </p:cNvSpPr>
              <p:nvPr/>
            </p:nvSpPr>
            <p:spPr bwMode="auto">
              <a:xfrm>
                <a:off x="5984593" y="2250930"/>
                <a:ext cx="47320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180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01</a:t>
                </a:r>
                <a:endParaRPr lang="ko-KR" altLang="ko-KR" sz="18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1" name="Text Box 5"/>
              <p:cNvSpPr txBox="1">
                <a:spLocks noChangeArrowheads="1"/>
              </p:cNvSpPr>
              <p:nvPr/>
            </p:nvSpPr>
            <p:spPr bwMode="auto">
              <a:xfrm>
                <a:off x="6565427" y="2281798"/>
                <a:ext cx="1692671" cy="338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defTabSz="995690" fontAlgn="auto">
                  <a:spcBef>
                    <a:spcPct val="20000"/>
                  </a:spcBef>
                  <a:spcAft>
                    <a:spcPts val="0"/>
                  </a:spcAft>
                  <a:defRPr/>
                </a:pPr>
                <a:r>
                  <a:rPr lang="ko-KR" altLang="en-US" sz="1600" b="1" dirty="0">
                    <a:solidFill>
                      <a:srgbClr val="3F4C8D"/>
                    </a:solidFill>
                    <a:latin typeface="+mn-ea"/>
                  </a:rPr>
                  <a:t>국내 마케팅영업</a:t>
                </a:r>
                <a:endParaRPr kumimoji="0" lang="ko-KR" altLang="en-US" sz="1600" b="1" dirty="0">
                  <a:solidFill>
                    <a:srgbClr val="3F4C8D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620280" y="2377455"/>
              <a:ext cx="684076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2021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년도 매출실적 및 </a:t>
              </a:r>
              <a:r>
                <a:rPr lang="ko-KR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평가</a:t>
              </a:r>
            </a:p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en-US" altLang="ko-K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2022</a:t>
              </a:r>
              <a:r>
                <a:rPr lang="ko-KR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년도 </a:t>
              </a:r>
              <a:r>
                <a:rPr lang="en-US" altLang="ko-K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1</a:t>
              </a:r>
              <a:r>
                <a:rPr lang="ko-KR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분기 매출 실적</a:t>
              </a:r>
            </a:p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ko-KR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신규 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품목 및 거래처 영업마케팅 전략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3" name="TextBox 18"/>
          <p:cNvSpPr txBox="1">
            <a:spLocks noChangeArrowheads="1"/>
          </p:cNvSpPr>
          <p:nvPr/>
        </p:nvSpPr>
        <p:spPr bwMode="auto">
          <a:xfrm>
            <a:off x="683568" y="476672"/>
            <a:ext cx="22907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700">
                <a:solidFill>
                  <a:schemeClr val="bg1">
                    <a:lumMod val="85000"/>
                  </a:schemeClr>
                </a:solidFill>
                <a:latin typeface="HY견고딕" pitchFamily="18" charset="-127"/>
                <a:ea typeface="HY견고딕" pitchFamily="18" charset="-127"/>
              </a:rPr>
              <a:t>CONTENTS</a:t>
            </a:r>
            <a:endParaRPr lang="ko-KR" altLang="en-US" sz="2700">
              <a:solidFill>
                <a:schemeClr val="bg1">
                  <a:lumMod val="8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1979712" y="3701231"/>
            <a:ext cx="8208913" cy="1527969"/>
            <a:chOff x="972207" y="1772816"/>
            <a:chExt cx="8208913" cy="1527969"/>
          </a:xfrm>
        </p:grpSpPr>
        <p:grpSp>
          <p:nvGrpSpPr>
            <p:cNvPr id="33" name="그룹 9"/>
            <p:cNvGrpSpPr>
              <a:grpSpLocks/>
            </p:cNvGrpSpPr>
            <p:nvPr/>
          </p:nvGrpSpPr>
          <p:grpSpPr bwMode="auto">
            <a:xfrm>
              <a:off x="972207" y="1772816"/>
              <a:ext cx="2321818" cy="648072"/>
              <a:chOff x="5936858" y="2125294"/>
              <a:chExt cx="2321242" cy="648466"/>
            </a:xfrm>
          </p:grpSpPr>
          <p:sp>
            <p:nvSpPr>
              <p:cNvPr id="35" name="Oval 3"/>
              <p:cNvSpPr>
                <a:spLocks noChangeArrowheads="1"/>
              </p:cNvSpPr>
              <p:nvPr/>
            </p:nvSpPr>
            <p:spPr bwMode="auto">
              <a:xfrm rot="16200000">
                <a:off x="5903574" y="2158578"/>
                <a:ext cx="648466" cy="581898"/>
              </a:xfrm>
              <a:prstGeom prst="hexagon">
                <a:avLst/>
              </a:prstGeom>
              <a:solidFill>
                <a:srgbClr val="A5CF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100" b="1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5984594" y="2250930"/>
                <a:ext cx="473089" cy="369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1800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02</a:t>
                </a:r>
                <a:endParaRPr lang="ko-KR" altLang="ko-KR" sz="1800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37" name="Text Box 5"/>
              <p:cNvSpPr txBox="1">
                <a:spLocks noChangeArrowheads="1"/>
              </p:cNvSpPr>
              <p:nvPr/>
            </p:nvSpPr>
            <p:spPr bwMode="auto">
              <a:xfrm>
                <a:off x="6565428" y="2281798"/>
                <a:ext cx="1692672" cy="3387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defTabSz="995690" fontAlgn="auto">
                  <a:spcBef>
                    <a:spcPct val="20000"/>
                  </a:spcBef>
                  <a:spcAft>
                    <a:spcPts val="0"/>
                  </a:spcAft>
                  <a:defRPr/>
                </a:pPr>
                <a:r>
                  <a:rPr lang="ko-KR" altLang="en-US" sz="1600" b="1" dirty="0">
                    <a:solidFill>
                      <a:srgbClr val="3F4C8D"/>
                    </a:solidFill>
                    <a:latin typeface="+mn-ea"/>
                  </a:rPr>
                  <a:t>해외 마케팅영업</a:t>
                </a:r>
              </a:p>
            </p:txBody>
          </p:sp>
        </p:grpSp>
        <p:sp>
          <p:nvSpPr>
            <p:cNvPr id="34" name="Text Box 9"/>
            <p:cNvSpPr txBox="1">
              <a:spLocks noChangeArrowheads="1"/>
            </p:cNvSpPr>
            <p:nvPr/>
          </p:nvSpPr>
          <p:spPr bwMode="auto">
            <a:xfrm>
              <a:off x="1620280" y="2377455"/>
              <a:ext cx="7560840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2021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년도 매출실적 및 </a:t>
              </a:r>
              <a:r>
                <a:rPr lang="ko-KR" altLang="en-US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평가</a:t>
              </a:r>
              <a:endPara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</a:endParaRPr>
            </a:p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en-US" altLang="ko-KR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2022</a:t>
              </a: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년도 매출 목표</a:t>
              </a:r>
            </a:p>
            <a:p>
              <a:pPr marL="228600" indent="-228600" defTabSz="995690">
                <a:lnSpc>
                  <a:spcPct val="150000"/>
                </a:lnSpc>
                <a:defRPr/>
              </a:pPr>
              <a:r>
                <a:rPr lang="ko-KR" alt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itchFamily="50" charset="-127"/>
                </a:rPr>
                <a:t>신규 품목 및 거래처 영업마케팅 전략</a:t>
              </a:r>
              <a:endPara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>
            <a:grpSpLocks/>
          </p:cNvGrpSpPr>
          <p:nvPr/>
        </p:nvGrpSpPr>
        <p:grpSpPr bwMode="auto">
          <a:xfrm>
            <a:off x="827584" y="1484784"/>
            <a:ext cx="3566155" cy="923330"/>
            <a:chOff x="5540717" y="1905319"/>
            <a:chExt cx="3566112" cy="9231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5540717" y="1905319"/>
              <a:ext cx="1050276" cy="923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540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01</a:t>
              </a:r>
              <a:endParaRPr lang="ko-KR" altLang="ko-KR" sz="5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6565780" y="2212883"/>
              <a:ext cx="2541049" cy="476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defTabSz="995690"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ko-KR" altLang="en-US" sz="2500" b="1" dirty="0">
                  <a:solidFill>
                    <a:schemeClr val="bg1"/>
                  </a:solidFill>
                  <a:latin typeface="+mn-ea"/>
                </a:rPr>
                <a:t>국내 마케팅영업</a:t>
              </a:r>
            </a:p>
          </p:txBody>
        </p:sp>
      </p:grp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979712" y="2484909"/>
            <a:ext cx="4032448" cy="1880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n-US" altLang="ko-KR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2021</a:t>
            </a: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년도 매출실적 및 평가</a:t>
            </a:r>
            <a:r>
              <a:rPr lang="en-US" altLang="ko-KR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카테고리별 매출</a:t>
            </a: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en-US" altLang="ko-KR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2022</a:t>
            </a: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년도 매출목표</a:t>
            </a:r>
            <a:endParaRPr lang="en-US" altLang="ko-KR" sz="12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r>
              <a:rPr lang="ko-KR" altLang="en-US" sz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신규 품목 및 거래처 영업마케팅 전략</a:t>
            </a: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endParaRPr lang="en-US" altLang="ko-KR" sz="12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228600" defTabSz="995690">
              <a:lnSpc>
                <a:spcPct val="200000"/>
              </a:lnSpc>
              <a:buFont typeface="+mj-lt"/>
              <a:buAutoNum type="arabicPeriod"/>
              <a:defRPr/>
            </a:pPr>
            <a:endParaRPr lang="ko-KR" altLang="en-US" sz="1200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1-1. 2021</a:t>
            </a:r>
            <a:r>
              <a:rPr lang="ko-KR" altLang="en-US" b="1" dirty="0">
                <a:latin typeface="+mn-ea"/>
                <a:ea typeface="+mn-ea"/>
              </a:rPr>
              <a:t>년도 매출실적 및 평가</a:t>
            </a:r>
          </a:p>
        </p:txBody>
      </p:sp>
      <p:graphicFrame>
        <p:nvGraphicFramePr>
          <p:cNvPr id="66" name="차트 65"/>
          <p:cNvGraphicFramePr/>
          <p:nvPr>
            <p:extLst>
              <p:ext uri="{D42A27DB-BD31-4B8C-83A1-F6EECF244321}">
                <p14:modId xmlns:p14="http://schemas.microsoft.com/office/powerpoint/2010/main" val="3557549719"/>
              </p:ext>
            </p:extLst>
          </p:nvPr>
        </p:nvGraphicFramePr>
        <p:xfrm>
          <a:off x="827584" y="4543524"/>
          <a:ext cx="4680520" cy="1837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그림 11" descr="그림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2888" y="2667124"/>
            <a:ext cx="396860" cy="415066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467544" y="1556792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4271" y="1547500"/>
            <a:ext cx="173316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상세 손익성과 및 평가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70508" y="2094756"/>
            <a:ext cx="7445907" cy="212633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9" name="Group 9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73445"/>
              </p:ext>
            </p:extLst>
          </p:nvPr>
        </p:nvGraphicFramePr>
        <p:xfrm>
          <a:off x="1063414" y="2291731"/>
          <a:ext cx="7056784" cy="1732382"/>
        </p:xfrm>
        <a:graphic>
          <a:graphicData uri="http://schemas.openxmlformats.org/drawingml/2006/table">
            <a:tbl>
              <a:tblPr/>
              <a:tblGrid>
                <a:gridCol w="1176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43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품목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2021</a:t>
                      </a:r>
                      <a:r>
                        <a:rPr kumimoji="1" lang="ko-KR" altLang="en-US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매출목표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2021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매출실적</a:t>
                      </a:r>
                      <a:endParaRPr kumimoji="1" 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시약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6,104,784,058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6,997,931,374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장비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1,558,530,942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1,827,977,483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기타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-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2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합계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7,663,315,000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8,825,908,857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sp>
        <p:nvSpPr>
          <p:cNvPr id="10" name="AutoShape 21">
            <a:extLst>
              <a:ext uri="{FF2B5EF4-FFF2-40B4-BE49-F238E27FC236}">
                <a16:creationId xmlns:a16="http://schemas.microsoft.com/office/drawing/2014/main" xmlns="" id="{1062E8C0-5031-4A01-AF1E-64D5359FD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9495" y="5218497"/>
            <a:ext cx="3240360" cy="64807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ko-KR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xmlns="" id="{8EED1265-9ACE-4871-AD11-6C98AD37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088" y="5386044"/>
            <a:ext cx="1709042" cy="2934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0" i="0" u="none" strike="noStrike" kern="1200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7,663,315,000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xmlns="" id="{CC106BA4-22FA-4D0C-B8E9-D24C77080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695" y="5362513"/>
            <a:ext cx="1709042" cy="3336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>
                <a:latin typeface="맑은 고딕" pitchFamily="50" charset="-127"/>
                <a:cs typeface="굴림" pitchFamily="50" charset="-127"/>
              </a:rPr>
              <a:t>8,825,908,857</a:t>
            </a:r>
            <a:endParaRPr kumimoji="1" lang="en-US" altLang="ko-KR" sz="1200" b="1" dirty="0">
              <a:latin typeface="+mj-ea"/>
              <a:ea typeface="+mj-ea"/>
            </a:endParaRPr>
          </a:p>
        </p:txBody>
      </p:sp>
      <p:sp>
        <p:nvSpPr>
          <p:cNvPr id="17" name="눈물 방울 16">
            <a:extLst>
              <a:ext uri="{FF2B5EF4-FFF2-40B4-BE49-F238E27FC236}">
                <a16:creationId xmlns:a16="http://schemas.microsoft.com/office/drawing/2014/main" xmlns="" id="{60207039-96C6-4E01-A5E4-0BDE2534E6E9}"/>
              </a:ext>
            </a:extLst>
          </p:cNvPr>
          <p:cNvSpPr/>
          <p:nvPr/>
        </p:nvSpPr>
        <p:spPr>
          <a:xfrm rot="2700000">
            <a:off x="6686279" y="5107043"/>
            <a:ext cx="896860" cy="868338"/>
          </a:xfrm>
          <a:prstGeom prst="teardrop">
            <a:avLst/>
          </a:prstGeom>
          <a:solidFill>
            <a:srgbClr val="949A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18" name="눈물 방울 17">
            <a:extLst>
              <a:ext uri="{FF2B5EF4-FFF2-40B4-BE49-F238E27FC236}">
                <a16:creationId xmlns:a16="http://schemas.microsoft.com/office/drawing/2014/main" xmlns="" id="{126387B0-AC2F-42CF-946D-6FBE5D2B1F5F}"/>
              </a:ext>
            </a:extLst>
          </p:cNvPr>
          <p:cNvSpPr/>
          <p:nvPr/>
        </p:nvSpPr>
        <p:spPr>
          <a:xfrm rot="2700000">
            <a:off x="6815780" y="5236444"/>
            <a:ext cx="630802" cy="611026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xmlns="" id="{B1C14C79-BCB9-426E-9989-29439DE5B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522" y="5362513"/>
            <a:ext cx="671784" cy="3135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1" dirty="0">
                <a:solidFill>
                  <a:srgbClr val="7A96AE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115%</a:t>
            </a:r>
            <a:endParaRPr kumimoji="1" lang="ko-KR" altLang="ko-KR" sz="1100" b="1" dirty="0">
              <a:solidFill>
                <a:srgbClr val="7A96AE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1" name="모서리가 둥근 직사각형 31">
            <a:extLst>
              <a:ext uri="{FF2B5EF4-FFF2-40B4-BE49-F238E27FC236}">
                <a16:creationId xmlns:a16="http://schemas.microsoft.com/office/drawing/2014/main" xmlns="" id="{A2E8C2F8-7B29-4A25-A999-639642A4833D}"/>
              </a:ext>
            </a:extLst>
          </p:cNvPr>
          <p:cNvSpPr/>
          <p:nvPr/>
        </p:nvSpPr>
        <p:spPr>
          <a:xfrm>
            <a:off x="5867027" y="5114155"/>
            <a:ext cx="755476" cy="231571"/>
          </a:xfrm>
          <a:prstGeom prst="roundRect">
            <a:avLst>
              <a:gd name="adj" fmla="val 50000"/>
            </a:avLst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15877C88-FEB6-47EC-9D58-80E095CD94FE}"/>
              </a:ext>
            </a:extLst>
          </p:cNvPr>
          <p:cNvSpPr/>
          <p:nvPr/>
        </p:nvSpPr>
        <p:spPr>
          <a:xfrm>
            <a:off x="5970442" y="5091440"/>
            <a:ext cx="54173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목표</a:t>
            </a:r>
          </a:p>
        </p:txBody>
      </p:sp>
      <p:sp>
        <p:nvSpPr>
          <p:cNvPr id="23" name="모서리가 둥근 직사각형 33">
            <a:extLst>
              <a:ext uri="{FF2B5EF4-FFF2-40B4-BE49-F238E27FC236}">
                <a16:creationId xmlns:a16="http://schemas.microsoft.com/office/drawing/2014/main" xmlns="" id="{6E9EF913-9501-4611-8705-8D971DCC1575}"/>
              </a:ext>
            </a:extLst>
          </p:cNvPr>
          <p:cNvSpPr/>
          <p:nvPr/>
        </p:nvSpPr>
        <p:spPr>
          <a:xfrm>
            <a:off x="7709485" y="5114155"/>
            <a:ext cx="1076680" cy="231571"/>
          </a:xfrm>
          <a:prstGeom prst="roundRect">
            <a:avLst>
              <a:gd name="adj" fmla="val 50000"/>
            </a:avLst>
          </a:prstGeom>
          <a:solidFill>
            <a:srgbClr val="81A2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xmlns="" id="{04744D2A-FAB9-4E34-B120-57F92854CEE6}"/>
              </a:ext>
            </a:extLst>
          </p:cNvPr>
          <p:cNvSpPr/>
          <p:nvPr/>
        </p:nvSpPr>
        <p:spPr>
          <a:xfrm>
            <a:off x="7778053" y="5091440"/>
            <a:ext cx="97326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달성실적</a:t>
            </a:r>
          </a:p>
        </p:txBody>
      </p:sp>
    </p:spTree>
    <p:extLst>
      <p:ext uri="{BB962C8B-B14F-4D97-AF65-F5344CB8AC3E}">
        <p14:creationId xmlns:p14="http://schemas.microsoft.com/office/powerpoint/2010/main" val="281038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1</a:t>
            </a:r>
            <a:r>
              <a:rPr lang="en-US" altLang="ko-KR" b="1" dirty="0">
                <a:latin typeface="+mn-ea"/>
                <a:ea typeface="+mn-ea"/>
              </a:rPr>
              <a:t>-2. </a:t>
            </a:r>
            <a:r>
              <a:rPr lang="en-US" altLang="ko-KR" dirty="0">
                <a:latin typeface="+mn-ea"/>
                <a:ea typeface="+mn-ea"/>
              </a:rPr>
              <a:t>2022</a:t>
            </a:r>
            <a:r>
              <a:rPr lang="ko-KR" altLang="en-US" dirty="0">
                <a:latin typeface="+mn-ea"/>
                <a:ea typeface="+mn-ea"/>
              </a:rPr>
              <a:t>년도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ko-KR" altLang="en-US" dirty="0" smtClean="0">
                <a:latin typeface="+mn-ea"/>
                <a:ea typeface="+mn-ea"/>
              </a:rPr>
              <a:t>분기 매출 실적</a:t>
            </a:r>
            <a:endParaRPr lang="ko-KR" altLang="en-US" b="1" dirty="0">
              <a:latin typeface="+mn-ea"/>
              <a:ea typeface="+mn-ea"/>
            </a:endParaRPr>
          </a:p>
        </p:txBody>
      </p:sp>
      <p:graphicFrame>
        <p:nvGraphicFramePr>
          <p:cNvPr id="66" name="차트 65"/>
          <p:cNvGraphicFramePr/>
          <p:nvPr>
            <p:extLst>
              <p:ext uri="{D42A27DB-BD31-4B8C-83A1-F6EECF244321}">
                <p14:modId xmlns:p14="http://schemas.microsoft.com/office/powerpoint/2010/main" val="2854263695"/>
              </p:ext>
            </p:extLst>
          </p:nvPr>
        </p:nvGraphicFramePr>
        <p:xfrm>
          <a:off x="539552" y="4437112"/>
          <a:ext cx="5112568" cy="190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2" name="그림 11" descr="그림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2888" y="2667124"/>
            <a:ext cx="396860" cy="415066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467544" y="1556792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4271" y="1547500"/>
            <a:ext cx="1733167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2022</a:t>
            </a: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년도 매출 목표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70508" y="2094756"/>
            <a:ext cx="7445907" cy="212633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9" name="Group 9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459538"/>
              </p:ext>
            </p:extLst>
          </p:nvPr>
        </p:nvGraphicFramePr>
        <p:xfrm>
          <a:off x="1029066" y="2264472"/>
          <a:ext cx="7128790" cy="1095633"/>
        </p:xfrm>
        <a:graphic>
          <a:graphicData uri="http://schemas.openxmlformats.org/drawingml/2006/table">
            <a:tbl>
              <a:tblPr/>
              <a:tblGrid>
                <a:gridCol w="11881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58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81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5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품목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2022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분기 목표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분기 실적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68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시약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6,997,931,374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8,000,000,000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3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합계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8,825,908,857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13,100,000,000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7" name="AutoShape 21">
            <a:extLst>
              <a:ext uri="{FF2B5EF4-FFF2-40B4-BE49-F238E27FC236}">
                <a16:creationId xmlns:a16="http://schemas.microsoft.com/office/drawing/2014/main" xmlns="" id="{3DC44C26-D692-48E5-AD82-901E3D838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9495" y="5218497"/>
            <a:ext cx="3240360" cy="64807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ko-KR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8" name="Text Box 9">
            <a:extLst>
              <a:ext uri="{FF2B5EF4-FFF2-40B4-BE49-F238E27FC236}">
                <a16:creationId xmlns:a16="http://schemas.microsoft.com/office/drawing/2014/main" xmlns="" id="{3C7D27CC-D8F2-4E10-9174-99809AB80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088" y="5386044"/>
            <a:ext cx="1709042" cy="2934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0" b="0" i="0" u="none" strike="noStrike" kern="1200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맑은 고딕" pitchFamily="50" charset="-127"/>
                <a:ea typeface="맑은 고딕" pitchFamily="50" charset="-127"/>
              </a:rPr>
              <a:t>8,825,908,857</a:t>
            </a:r>
            <a:endParaRPr kumimoji="1" lang="en-US" altLang="ko-KR" sz="1000" dirty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cs typeface="굴림" pitchFamily="50" charset="-127"/>
            </a:endParaRPr>
          </a:p>
        </p:txBody>
      </p:sp>
      <p:sp>
        <p:nvSpPr>
          <p:cNvPr id="59" name="Text Box 9">
            <a:extLst>
              <a:ext uri="{FF2B5EF4-FFF2-40B4-BE49-F238E27FC236}">
                <a16:creationId xmlns:a16="http://schemas.microsoft.com/office/drawing/2014/main" xmlns="" id="{7BEE49C0-8715-45EB-884A-A3163CA3F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9695" y="5362513"/>
            <a:ext cx="1709042" cy="3336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>
                <a:latin typeface="맑은 고딕" pitchFamily="50" charset="-127"/>
                <a:cs typeface="굴림" pitchFamily="50" charset="-127"/>
              </a:rPr>
              <a:t>13,100,000,000</a:t>
            </a:r>
            <a:endParaRPr kumimoji="1" lang="en-US" altLang="ko-KR" sz="1200" b="1" dirty="0">
              <a:latin typeface="+mj-ea"/>
              <a:ea typeface="+mj-ea"/>
            </a:endParaRPr>
          </a:p>
        </p:txBody>
      </p:sp>
      <p:sp>
        <p:nvSpPr>
          <p:cNvPr id="60" name="눈물 방울 59">
            <a:extLst>
              <a:ext uri="{FF2B5EF4-FFF2-40B4-BE49-F238E27FC236}">
                <a16:creationId xmlns:a16="http://schemas.microsoft.com/office/drawing/2014/main" xmlns="" id="{3D8A8E8C-467A-4261-A93D-FE36C2706E7C}"/>
              </a:ext>
            </a:extLst>
          </p:cNvPr>
          <p:cNvSpPr/>
          <p:nvPr/>
        </p:nvSpPr>
        <p:spPr>
          <a:xfrm rot="2700000">
            <a:off x="6686279" y="5107043"/>
            <a:ext cx="896860" cy="868338"/>
          </a:xfrm>
          <a:prstGeom prst="teardrop">
            <a:avLst/>
          </a:prstGeom>
          <a:solidFill>
            <a:srgbClr val="949A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61" name="눈물 방울 60">
            <a:extLst>
              <a:ext uri="{FF2B5EF4-FFF2-40B4-BE49-F238E27FC236}">
                <a16:creationId xmlns:a16="http://schemas.microsoft.com/office/drawing/2014/main" xmlns="" id="{6F91557A-B90B-4DAB-89E8-C73A7BA20DAA}"/>
              </a:ext>
            </a:extLst>
          </p:cNvPr>
          <p:cNvSpPr/>
          <p:nvPr/>
        </p:nvSpPr>
        <p:spPr>
          <a:xfrm rot="2700000">
            <a:off x="6815780" y="5236444"/>
            <a:ext cx="630802" cy="611026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62" name="Text Box 9">
            <a:extLst>
              <a:ext uri="{FF2B5EF4-FFF2-40B4-BE49-F238E27FC236}">
                <a16:creationId xmlns:a16="http://schemas.microsoft.com/office/drawing/2014/main" xmlns="" id="{E7A1A188-0BCF-4768-AA4B-83A521849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1522" y="5362513"/>
            <a:ext cx="671784" cy="3135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R="0" lv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100" b="1" dirty="0">
                <a:solidFill>
                  <a:srgbClr val="7A96AE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150%</a:t>
            </a:r>
            <a:endParaRPr kumimoji="1" lang="ko-KR" altLang="ko-KR" sz="1100" b="1" dirty="0">
              <a:solidFill>
                <a:srgbClr val="7A96AE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63" name="모서리가 둥근 직사각형 31">
            <a:extLst>
              <a:ext uri="{FF2B5EF4-FFF2-40B4-BE49-F238E27FC236}">
                <a16:creationId xmlns:a16="http://schemas.microsoft.com/office/drawing/2014/main" xmlns="" id="{4AFD007A-E494-4125-BD3E-20D3E06FB057}"/>
              </a:ext>
            </a:extLst>
          </p:cNvPr>
          <p:cNvSpPr/>
          <p:nvPr/>
        </p:nvSpPr>
        <p:spPr>
          <a:xfrm>
            <a:off x="5867027" y="5114155"/>
            <a:ext cx="755476" cy="231571"/>
          </a:xfrm>
          <a:prstGeom prst="roundRect">
            <a:avLst>
              <a:gd name="adj" fmla="val 50000"/>
            </a:avLst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xmlns="" id="{4E3C67DE-EAAD-4800-86B5-CC048A47C536}"/>
              </a:ext>
            </a:extLst>
          </p:cNvPr>
          <p:cNvSpPr/>
          <p:nvPr/>
        </p:nvSpPr>
        <p:spPr>
          <a:xfrm>
            <a:off x="5970442" y="5091440"/>
            <a:ext cx="54173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2021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65" name="모서리가 둥근 직사각형 33">
            <a:extLst>
              <a:ext uri="{FF2B5EF4-FFF2-40B4-BE49-F238E27FC236}">
                <a16:creationId xmlns:a16="http://schemas.microsoft.com/office/drawing/2014/main" xmlns="" id="{45FAD826-7F89-4AC4-93EA-4DA54E7C1692}"/>
              </a:ext>
            </a:extLst>
          </p:cNvPr>
          <p:cNvSpPr/>
          <p:nvPr/>
        </p:nvSpPr>
        <p:spPr>
          <a:xfrm>
            <a:off x="7709485" y="5114155"/>
            <a:ext cx="1076680" cy="231571"/>
          </a:xfrm>
          <a:prstGeom prst="roundRect">
            <a:avLst>
              <a:gd name="adj" fmla="val 50000"/>
            </a:avLst>
          </a:prstGeom>
          <a:solidFill>
            <a:srgbClr val="81A2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xmlns="" id="{D7674710-9A4D-42F2-8949-C8DE40B6151C}"/>
              </a:ext>
            </a:extLst>
          </p:cNvPr>
          <p:cNvSpPr/>
          <p:nvPr/>
        </p:nvSpPr>
        <p:spPr>
          <a:xfrm>
            <a:off x="7778053" y="5091440"/>
            <a:ext cx="973265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목표</a:t>
            </a: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73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1</a:t>
            </a:r>
            <a:r>
              <a:rPr lang="en-US" altLang="ko-KR" b="1" dirty="0">
                <a:latin typeface="+mn-ea"/>
                <a:ea typeface="+mn-ea"/>
              </a:rPr>
              <a:t>-2. </a:t>
            </a:r>
            <a:r>
              <a:rPr lang="en-US" altLang="ko-KR" dirty="0">
                <a:latin typeface="+mn-ea"/>
                <a:ea typeface="+mn-ea"/>
              </a:rPr>
              <a:t>2022</a:t>
            </a:r>
            <a:r>
              <a:rPr lang="ko-KR" altLang="en-US" dirty="0">
                <a:latin typeface="+mn-ea"/>
                <a:ea typeface="+mn-ea"/>
              </a:rPr>
              <a:t>년도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ko-KR" altLang="en-US" dirty="0" smtClean="0">
                <a:latin typeface="+mn-ea"/>
                <a:ea typeface="+mn-ea"/>
              </a:rPr>
              <a:t>분기 매출 실적</a:t>
            </a:r>
            <a:endParaRPr lang="ko-KR" altLang="en-US" b="1" dirty="0">
              <a:latin typeface="+mn-ea"/>
              <a:ea typeface="+mn-ea"/>
            </a:endParaRPr>
          </a:p>
        </p:txBody>
      </p:sp>
      <p:pic>
        <p:nvPicPr>
          <p:cNvPr id="12" name="그림 11" descr="그림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2888" y="2667124"/>
            <a:ext cx="396860" cy="415066"/>
          </a:xfrm>
          <a:prstGeom prst="rect">
            <a:avLst/>
          </a:prstGeom>
        </p:spPr>
      </p:pic>
      <p:sp>
        <p:nvSpPr>
          <p:cNvPr id="11" name="모서리가 둥근 직사각형 10"/>
          <p:cNvSpPr/>
          <p:nvPr/>
        </p:nvSpPr>
        <p:spPr>
          <a:xfrm>
            <a:off x="467544" y="1556792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84271" y="1547500"/>
            <a:ext cx="173316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2022</a:t>
            </a: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년도 </a:t>
            </a:r>
            <a:r>
              <a:rPr kumimoji="1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</a:t>
            </a:r>
            <a:r>
              <a:rPr kumimoji="1" lang="ko-KR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분기 실적</a:t>
            </a:r>
            <a:endParaRPr kumimoji="1"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70508" y="2094756"/>
            <a:ext cx="7445907" cy="2126332"/>
          </a:xfrm>
          <a:prstGeom prst="roundRect">
            <a:avLst>
              <a:gd name="adj" fmla="val 9562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19" name="Group 9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248405"/>
              </p:ext>
            </p:extLst>
          </p:nvPr>
        </p:nvGraphicFramePr>
        <p:xfrm>
          <a:off x="1043610" y="2456333"/>
          <a:ext cx="7128790" cy="1476723"/>
        </p:xfrm>
        <a:graphic>
          <a:graphicData uri="http://schemas.openxmlformats.org/drawingml/2006/table">
            <a:tbl>
              <a:tblPr/>
              <a:tblGrid>
                <a:gridCol w="11881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58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81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08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품목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2022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년 </a:t>
                      </a:r>
                      <a:r>
                        <a:rPr kumimoji="1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분기 목표</a:t>
                      </a:r>
                      <a:endParaRPr kumimoji="1" 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2022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kumimoji="1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분기 실적</a:t>
                      </a:r>
                      <a:endParaRPr kumimoji="1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5C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강남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220,000,000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500,000,000 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강북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1,100,000,000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1,030,000,000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565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합계</a:t>
                      </a:r>
                      <a:endParaRPr kumimoji="1" lang="ko-KR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1,320,000,000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1,530,000,000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pic>
        <p:nvPicPr>
          <p:cNvPr id="20" name="그림 19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50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1-3. </a:t>
            </a:r>
            <a:r>
              <a:rPr lang="ko-KR" altLang="en-US" b="1" dirty="0">
                <a:latin typeface="+mn-ea"/>
                <a:ea typeface="+mn-ea"/>
              </a:rPr>
              <a:t>신규품목 및 거래처별 영업마케팅 전략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467544" y="1481758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971252" y="1482810"/>
            <a:ext cx="15574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거래처별 </a:t>
            </a:r>
            <a:r>
              <a:rPr kumimoji="1" lang="ko-KR" alt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공략품목</a:t>
            </a:r>
            <a:endParaRPr kumimoji="1"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xmlns="" id="{4F62C75F-734E-4F81-99AC-07507D3230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895949"/>
              </p:ext>
            </p:extLst>
          </p:nvPr>
        </p:nvGraphicFramePr>
        <p:xfrm>
          <a:off x="611560" y="2060848"/>
          <a:ext cx="7632847" cy="40324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53154">
                  <a:extLst>
                    <a:ext uri="{9D8B030D-6E8A-4147-A177-3AD203B41FA5}">
                      <a16:colId xmlns:a16="http://schemas.microsoft.com/office/drawing/2014/main" xmlns="" val="3530744986"/>
                    </a:ext>
                  </a:extLst>
                </a:gridCol>
                <a:gridCol w="878835">
                  <a:extLst>
                    <a:ext uri="{9D8B030D-6E8A-4147-A177-3AD203B41FA5}">
                      <a16:colId xmlns:a16="http://schemas.microsoft.com/office/drawing/2014/main" xmlns="" val="1504601195"/>
                    </a:ext>
                  </a:extLst>
                </a:gridCol>
                <a:gridCol w="1269429">
                  <a:extLst>
                    <a:ext uri="{9D8B030D-6E8A-4147-A177-3AD203B41FA5}">
                      <a16:colId xmlns:a16="http://schemas.microsoft.com/office/drawing/2014/main" xmlns="" val="3003161004"/>
                    </a:ext>
                  </a:extLst>
                </a:gridCol>
                <a:gridCol w="878835">
                  <a:extLst>
                    <a:ext uri="{9D8B030D-6E8A-4147-A177-3AD203B41FA5}">
                      <a16:colId xmlns:a16="http://schemas.microsoft.com/office/drawing/2014/main" xmlns="" val="2958612086"/>
                    </a:ext>
                  </a:extLst>
                </a:gridCol>
                <a:gridCol w="1269429">
                  <a:extLst>
                    <a:ext uri="{9D8B030D-6E8A-4147-A177-3AD203B41FA5}">
                      <a16:colId xmlns:a16="http://schemas.microsoft.com/office/drawing/2014/main" xmlns="" val="1392207991"/>
                    </a:ext>
                  </a:extLst>
                </a:gridCol>
                <a:gridCol w="878835">
                  <a:extLst>
                    <a:ext uri="{9D8B030D-6E8A-4147-A177-3AD203B41FA5}">
                      <a16:colId xmlns:a16="http://schemas.microsoft.com/office/drawing/2014/main" xmlns="" val="3017001191"/>
                    </a:ext>
                  </a:extLst>
                </a:gridCol>
                <a:gridCol w="1204330">
                  <a:extLst>
                    <a:ext uri="{9D8B030D-6E8A-4147-A177-3AD203B41FA5}">
                      <a16:colId xmlns:a16="http://schemas.microsoft.com/office/drawing/2014/main" xmlns="" val="1708812065"/>
                    </a:ext>
                  </a:extLst>
                </a:gridCol>
              </a:tblGrid>
              <a:tr h="18790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거래처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품목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단가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사용량</a:t>
                      </a:r>
                      <a:r>
                        <a:rPr lang="en-US" altLang="ko-KR" sz="1100" u="none" strike="noStrike">
                          <a:effectLst/>
                        </a:rPr>
                        <a:t>(</a:t>
                      </a:r>
                      <a:r>
                        <a:rPr lang="ko-KR" altLang="en-US" sz="1100" u="none" strike="noStrike">
                          <a:effectLst/>
                        </a:rPr>
                        <a:t>월</a:t>
                      </a:r>
                      <a:r>
                        <a:rPr lang="en-US" altLang="ko-KR" sz="1100" u="none" strike="noStrike">
                          <a:effectLst/>
                        </a:rPr>
                        <a:t>)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금액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목표시기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발생매출합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44523548"/>
                  </a:ext>
                </a:extLst>
              </a:tr>
              <a:tr h="187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삼성서울병원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DS8150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56674747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NSE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176,000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3,520,000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42,240,000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8669270"/>
                  </a:ext>
                </a:extLst>
              </a:tr>
              <a:tr h="18790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서울대병원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99,000,000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99,000,000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99,000,000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0094175"/>
                  </a:ext>
                </a:extLst>
              </a:tr>
              <a:tr h="187908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아주대병원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168,000,000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168,000,000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168,000,000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3412291"/>
                  </a:ext>
                </a:extLst>
              </a:tr>
              <a:tr h="187908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고대안암병원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2236233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TRAB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21,600,000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329032"/>
                  </a:ext>
                </a:extLst>
              </a:tr>
              <a:tr h="187908">
                <a:tc rowSpan="3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경희대병원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PTH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2274098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vitD3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480,000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2,400,000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28,800,000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6458705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TSH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2,400,000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28,800,000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0163611"/>
                  </a:ext>
                </a:extLst>
              </a:tr>
              <a:tr h="187908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건대병원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350,000,000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350,000,000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0155807"/>
                  </a:ext>
                </a:extLst>
              </a:tr>
              <a:tr h="187908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암센타</a:t>
                      </a:r>
                      <a:endParaRPr lang="ko-KR" altLang="en-US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65935942"/>
                  </a:ext>
                </a:extLst>
              </a:tr>
              <a:tr h="187908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서울아산병원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SI600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22,800,000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22,800,000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2635945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BP3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3,500,000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42,000,000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9181017"/>
                  </a:ext>
                </a:extLst>
              </a:tr>
              <a:tr h="187908">
                <a:tc rowSpan="3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해운대백병원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76468203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TW300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6293007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DS8150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135,000,000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25936329"/>
                  </a:ext>
                </a:extLst>
              </a:tr>
              <a:tr h="187908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전남대병원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3685661"/>
                  </a:ext>
                </a:extLst>
              </a:tr>
              <a:tr h="2742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DS8150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145,000,000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145,000,000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145,000,000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9151874"/>
                  </a:ext>
                </a:extLst>
              </a:tr>
              <a:tr h="187908">
                <a:tc rowSpan="2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화순전남대병원 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175,000,000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13968"/>
                  </a:ext>
                </a:extLst>
              </a:tr>
              <a:tr h="18790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1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altLang="ko-KR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4847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31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모서리가 둥근 직사각형 81">
            <a:extLst>
              <a:ext uri="{FF2B5EF4-FFF2-40B4-BE49-F238E27FC236}">
                <a16:creationId xmlns:a16="http://schemas.microsoft.com/office/drawing/2014/main" xmlns="" id="{B736ED65-0CAC-44C6-AAF0-2AF65A9B1BBE}"/>
              </a:ext>
            </a:extLst>
          </p:cNvPr>
          <p:cNvSpPr/>
          <p:nvPr/>
        </p:nvSpPr>
        <p:spPr>
          <a:xfrm>
            <a:off x="6093978" y="1212321"/>
            <a:ext cx="2232596" cy="725768"/>
          </a:xfrm>
          <a:prstGeom prst="roundRect">
            <a:avLst>
              <a:gd name="adj" fmla="val 21917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1-3. </a:t>
            </a:r>
            <a:r>
              <a:rPr lang="ko-KR" altLang="en-US" b="1" dirty="0">
                <a:latin typeface="+mn-ea"/>
                <a:ea typeface="+mn-ea"/>
              </a:rPr>
              <a:t>신규품목 및 거래처별 영업마케팅 전략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467544" y="1481758"/>
            <a:ext cx="2564854" cy="3851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971252" y="1482810"/>
            <a:ext cx="15574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거래처별 </a:t>
            </a:r>
            <a:r>
              <a:rPr kumimoji="1" lang="ko-KR" alt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공략품목</a:t>
            </a:r>
            <a:endParaRPr kumimoji="1"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pic>
        <p:nvPicPr>
          <p:cNvPr id="58" name="그림 57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xmlns="" id="{CA1F7A3C-9138-42D7-A1A8-AEC8B5D94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549872"/>
              </p:ext>
            </p:extLst>
          </p:nvPr>
        </p:nvGraphicFramePr>
        <p:xfrm>
          <a:off x="611560" y="2132856"/>
          <a:ext cx="7715014" cy="41041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8149">
                  <a:extLst>
                    <a:ext uri="{9D8B030D-6E8A-4147-A177-3AD203B41FA5}">
                      <a16:colId xmlns:a16="http://schemas.microsoft.com/office/drawing/2014/main" xmlns="" val="2277710759"/>
                    </a:ext>
                  </a:extLst>
                </a:gridCol>
                <a:gridCol w="696512">
                  <a:extLst>
                    <a:ext uri="{9D8B030D-6E8A-4147-A177-3AD203B41FA5}">
                      <a16:colId xmlns:a16="http://schemas.microsoft.com/office/drawing/2014/main" xmlns="" val="3429214996"/>
                    </a:ext>
                  </a:extLst>
                </a:gridCol>
                <a:gridCol w="1110183">
                  <a:extLst>
                    <a:ext uri="{9D8B030D-6E8A-4147-A177-3AD203B41FA5}">
                      <a16:colId xmlns:a16="http://schemas.microsoft.com/office/drawing/2014/main" xmlns="" val="744685898"/>
                    </a:ext>
                  </a:extLst>
                </a:gridCol>
                <a:gridCol w="856320">
                  <a:extLst>
                    <a:ext uri="{9D8B030D-6E8A-4147-A177-3AD203B41FA5}">
                      <a16:colId xmlns:a16="http://schemas.microsoft.com/office/drawing/2014/main" xmlns="" val="2614108817"/>
                    </a:ext>
                  </a:extLst>
                </a:gridCol>
                <a:gridCol w="1253721">
                  <a:extLst>
                    <a:ext uri="{9D8B030D-6E8A-4147-A177-3AD203B41FA5}">
                      <a16:colId xmlns:a16="http://schemas.microsoft.com/office/drawing/2014/main" xmlns="" val="2527864841"/>
                    </a:ext>
                  </a:extLst>
                </a:gridCol>
                <a:gridCol w="975117">
                  <a:extLst>
                    <a:ext uri="{9D8B030D-6E8A-4147-A177-3AD203B41FA5}">
                      <a16:colId xmlns:a16="http://schemas.microsoft.com/office/drawing/2014/main" xmlns="" val="3638167604"/>
                    </a:ext>
                  </a:extLst>
                </a:gridCol>
                <a:gridCol w="1725012">
                  <a:extLst>
                    <a:ext uri="{9D8B030D-6E8A-4147-A177-3AD203B41FA5}">
                      <a16:colId xmlns:a16="http://schemas.microsoft.com/office/drawing/2014/main" xmlns="" val="3020893949"/>
                    </a:ext>
                  </a:extLst>
                </a:gridCol>
              </a:tblGrid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거래처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품목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단가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사용량</a:t>
                      </a:r>
                      <a:r>
                        <a:rPr lang="en-US" altLang="ko-KR" sz="1100" u="none" strike="noStrike" dirty="0">
                          <a:effectLst/>
                        </a:rPr>
                        <a:t>(</a:t>
                      </a:r>
                      <a:r>
                        <a:rPr lang="ko-KR" altLang="en-US" sz="1100" u="none" strike="noStrike" dirty="0">
                          <a:effectLst/>
                        </a:rPr>
                        <a:t>월</a:t>
                      </a:r>
                      <a:r>
                        <a:rPr lang="en-US" altLang="ko-KR" sz="1100" u="none" strike="noStrike" dirty="0">
                          <a:effectLst/>
                        </a:rPr>
                        <a:t>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금액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목표시기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발생매출합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8FC9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1616789"/>
                  </a:ext>
                </a:extLst>
              </a:tr>
              <a:tr h="1886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서울성모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DS8150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3939838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Hbs Ab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2,200,000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26,400,000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1554881"/>
                  </a:ext>
                </a:extLst>
              </a:tr>
              <a:tr h="1886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분당서울대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BP3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4005291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TW-300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775288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삼광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vit D3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17,500,000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9670445"/>
                  </a:ext>
                </a:extLst>
              </a:tr>
              <a:tr h="1886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고대구로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CA19-9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83156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9558482"/>
                  </a:ext>
                </a:extLst>
              </a:tr>
              <a:tr h="1886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여의도성모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1,100,000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13,200,000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4882048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TSH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1,100,000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13,200,000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4612678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인하대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BP3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7448019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천안단국대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9036674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녹십자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vitD3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10,500,000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126,000,000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6857554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세종충남대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RALS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12012760"/>
                  </a:ext>
                </a:extLst>
              </a:tr>
              <a:tr h="1886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충남대본원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7696150"/>
                  </a:ext>
                </a:extLst>
              </a:tr>
              <a:tr h="188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고대안산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AFP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144,000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2,880,000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34,560,000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228980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vitD3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350,000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5,250,000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63,000,000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1327138"/>
                  </a:ext>
                </a:extLst>
              </a:tr>
              <a:tr h="188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132027"/>
                  </a:ext>
                </a:extLst>
              </a:tr>
              <a:tr h="1741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이원의료재단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0590885"/>
                  </a:ext>
                </a:extLst>
              </a:tr>
              <a:tr h="1741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R4200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6803119"/>
                  </a:ext>
                </a:extLst>
              </a:tr>
              <a:tr h="17410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부천성모 </a:t>
                      </a:r>
                    </a:p>
                  </a:txBody>
                  <a:tcPr marL="9525" marR="9525" marT="9525" marB="0" anchor="ctr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85,000,000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388570"/>
                  </a:ext>
                </a:extLst>
              </a:tr>
              <a:tr h="1741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BP3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  </a:t>
                      </a:r>
                      <a:r>
                        <a:rPr lang="en-US" altLang="ko-KR" sz="1100" b="0" i="0" u="none" strike="noStrike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2,500,000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30,000,000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006875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E81BD994-CAB8-49E0-9436-EF1F13847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257063"/>
              </p:ext>
            </p:extLst>
          </p:nvPr>
        </p:nvGraphicFramePr>
        <p:xfrm>
          <a:off x="6228184" y="1260880"/>
          <a:ext cx="1964184" cy="628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2930">
                  <a:extLst>
                    <a:ext uri="{9D8B030D-6E8A-4147-A177-3AD203B41FA5}">
                      <a16:colId xmlns:a16="http://schemas.microsoft.com/office/drawing/2014/main" xmlns="" val="3498809795"/>
                    </a:ext>
                  </a:extLst>
                </a:gridCol>
                <a:gridCol w="1041254">
                  <a:extLst>
                    <a:ext uri="{9D8B030D-6E8A-4147-A177-3AD203B41FA5}">
                      <a16:colId xmlns:a16="http://schemas.microsoft.com/office/drawing/2014/main" xmlns="" val="196853942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시약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u="none" strike="noStrike" dirty="0" smtClean="0">
                          <a:effectLst/>
                        </a:rPr>
                        <a:t>1,470,000,000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446756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장비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u="none" strike="noStrike" dirty="0" smtClean="0">
                          <a:effectLst/>
                        </a:rPr>
                        <a:t>3,464,000,000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685214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합계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u="none" strike="noStrike" dirty="0">
                          <a:effectLst/>
                        </a:rPr>
                        <a:t>4,189,600,000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0974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85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+mn-ea"/>
                <a:ea typeface="+mn-ea"/>
              </a:rPr>
              <a:t>2-3. </a:t>
            </a:r>
            <a:r>
              <a:rPr lang="ko-KR" altLang="en-US" dirty="0" err="1">
                <a:latin typeface="+mn-ea"/>
                <a:ea typeface="+mn-ea"/>
              </a:rPr>
              <a:t>신규품목</a:t>
            </a:r>
            <a:r>
              <a:rPr lang="ko-KR" altLang="en-US" dirty="0">
                <a:latin typeface="+mn-ea"/>
                <a:ea typeface="+mn-ea"/>
              </a:rPr>
              <a:t> 및 거래처별 영업마케팅 전략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33" name="모서리가 둥근 직사각형 32"/>
          <p:cNvSpPr/>
          <p:nvPr/>
        </p:nvSpPr>
        <p:spPr>
          <a:xfrm rot="9900000">
            <a:off x="1453294" y="1758249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31" name="자유형 30"/>
          <p:cNvSpPr/>
          <p:nvPr/>
        </p:nvSpPr>
        <p:spPr>
          <a:xfrm>
            <a:off x="1931180" y="1615878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627784" y="1973785"/>
            <a:ext cx="4968528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- 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평가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kit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빠르게 확보하여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주요병원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RIA/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진검 결과 데이터 확보 누적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거래처별 실 사용량 및 예상 매출 파악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평가데이터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기반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마케팅자료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만들어 홍보 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핵의학기술학회 인원 섭외하여 학술발표 진행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2315393" y="2476575"/>
            <a:ext cx="144016" cy="144016"/>
          </a:xfrm>
          <a:prstGeom prst="ellipse">
            <a:avLst/>
          </a:prstGeom>
          <a:solidFill>
            <a:srgbClr val="A5CF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 rot="9900000">
            <a:off x="1460914" y="3295487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>
              <a:solidFill>
                <a:prstClr val="white"/>
              </a:solidFill>
            </a:endParaRPr>
          </a:p>
        </p:txBody>
      </p:sp>
      <p:sp>
        <p:nvSpPr>
          <p:cNvPr id="39" name="자유형 38"/>
          <p:cNvSpPr/>
          <p:nvPr/>
        </p:nvSpPr>
        <p:spPr>
          <a:xfrm>
            <a:off x="1931180" y="3153116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789819" y="3636252"/>
            <a:ext cx="4968528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기준을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IDS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로 맞춰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기존제품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현재 사용중인 곳 재평가 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메디스타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납품중인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거래처 확인 평가 및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영업진행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2315393" y="4013449"/>
            <a:ext cx="144016" cy="144016"/>
          </a:xfrm>
          <a:prstGeom prst="ellipse">
            <a:avLst/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>
              <a:solidFill>
                <a:prstClr val="white"/>
              </a:solidFill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 rot="9900000">
            <a:off x="1460914" y="4832725"/>
            <a:ext cx="1128682" cy="1072478"/>
          </a:xfrm>
          <a:prstGeom prst="roundRect">
            <a:avLst>
              <a:gd name="adj" fmla="val 9996"/>
            </a:avLst>
          </a:prstGeom>
          <a:solidFill>
            <a:srgbClr val="949A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47" name="자유형 46"/>
          <p:cNvSpPr/>
          <p:nvPr/>
        </p:nvSpPr>
        <p:spPr>
          <a:xfrm>
            <a:off x="1931180" y="4690354"/>
            <a:ext cx="5737164" cy="1402942"/>
          </a:xfrm>
          <a:custGeom>
            <a:avLst/>
            <a:gdLst>
              <a:gd name="connsiteX0" fmla="*/ 0 w 4464496"/>
              <a:gd name="connsiteY0" fmla="*/ 241228 h 1447336"/>
              <a:gd name="connsiteX1" fmla="*/ 70654 w 4464496"/>
              <a:gd name="connsiteY1" fmla="*/ 70654 h 1447336"/>
              <a:gd name="connsiteX2" fmla="*/ 241228 w 4464496"/>
              <a:gd name="connsiteY2" fmla="*/ 0 h 1447336"/>
              <a:gd name="connsiteX3" fmla="*/ 4223268 w 4464496"/>
              <a:gd name="connsiteY3" fmla="*/ 0 h 1447336"/>
              <a:gd name="connsiteX4" fmla="*/ 4393842 w 4464496"/>
              <a:gd name="connsiteY4" fmla="*/ 70654 h 1447336"/>
              <a:gd name="connsiteX5" fmla="*/ 4464496 w 4464496"/>
              <a:gd name="connsiteY5" fmla="*/ 241228 h 1447336"/>
              <a:gd name="connsiteX6" fmla="*/ 4464496 w 4464496"/>
              <a:gd name="connsiteY6" fmla="*/ 1206108 h 1447336"/>
              <a:gd name="connsiteX7" fmla="*/ 4393842 w 4464496"/>
              <a:gd name="connsiteY7" fmla="*/ 1376682 h 1447336"/>
              <a:gd name="connsiteX8" fmla="*/ 4223268 w 4464496"/>
              <a:gd name="connsiteY8" fmla="*/ 1447336 h 1447336"/>
              <a:gd name="connsiteX9" fmla="*/ 241228 w 4464496"/>
              <a:gd name="connsiteY9" fmla="*/ 1447336 h 1447336"/>
              <a:gd name="connsiteX10" fmla="*/ 70654 w 4464496"/>
              <a:gd name="connsiteY10" fmla="*/ 1376682 h 1447336"/>
              <a:gd name="connsiteX11" fmla="*/ 0 w 4464496"/>
              <a:gd name="connsiteY11" fmla="*/ 1206108 h 1447336"/>
              <a:gd name="connsiteX12" fmla="*/ 0 w 4464496"/>
              <a:gd name="connsiteY12" fmla="*/ 241228 h 1447336"/>
              <a:gd name="connsiteX0" fmla="*/ 37358 w 4501854"/>
              <a:gd name="connsiteY0" fmla="*/ 241228 h 1447336"/>
              <a:gd name="connsiteX1" fmla="*/ 108012 w 4501854"/>
              <a:gd name="connsiteY1" fmla="*/ 70654 h 1447336"/>
              <a:gd name="connsiteX2" fmla="*/ 685430 w 4501854"/>
              <a:gd name="connsiteY2" fmla="*/ 144016 h 1447336"/>
              <a:gd name="connsiteX3" fmla="*/ 4260626 w 4501854"/>
              <a:gd name="connsiteY3" fmla="*/ 0 h 1447336"/>
              <a:gd name="connsiteX4" fmla="*/ 4431200 w 4501854"/>
              <a:gd name="connsiteY4" fmla="*/ 70654 h 1447336"/>
              <a:gd name="connsiteX5" fmla="*/ 4501854 w 4501854"/>
              <a:gd name="connsiteY5" fmla="*/ 241228 h 1447336"/>
              <a:gd name="connsiteX6" fmla="*/ 4501854 w 4501854"/>
              <a:gd name="connsiteY6" fmla="*/ 1206108 h 1447336"/>
              <a:gd name="connsiteX7" fmla="*/ 4431200 w 4501854"/>
              <a:gd name="connsiteY7" fmla="*/ 1376682 h 1447336"/>
              <a:gd name="connsiteX8" fmla="*/ 4260626 w 4501854"/>
              <a:gd name="connsiteY8" fmla="*/ 1447336 h 1447336"/>
              <a:gd name="connsiteX9" fmla="*/ 278586 w 4501854"/>
              <a:gd name="connsiteY9" fmla="*/ 1447336 h 1447336"/>
              <a:gd name="connsiteX10" fmla="*/ 108012 w 4501854"/>
              <a:gd name="connsiteY10" fmla="*/ 1376682 h 1447336"/>
              <a:gd name="connsiteX11" fmla="*/ 37358 w 4501854"/>
              <a:gd name="connsiteY11" fmla="*/ 1206108 h 1447336"/>
              <a:gd name="connsiteX12" fmla="*/ 37358 w 4501854"/>
              <a:gd name="connsiteY12" fmla="*/ 241228 h 1447336"/>
              <a:gd name="connsiteX0" fmla="*/ 55806 w 4520302"/>
              <a:gd name="connsiteY0" fmla="*/ 241228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241228 h 1447336"/>
              <a:gd name="connsiteX0" fmla="*/ 55806 w 4520302"/>
              <a:gd name="connsiteY0" fmla="*/ 504106 h 1447336"/>
              <a:gd name="connsiteX1" fmla="*/ 703878 w 4520302"/>
              <a:gd name="connsiteY1" fmla="*/ 144016 h 1447336"/>
              <a:gd name="connsiteX2" fmla="*/ 4279074 w 4520302"/>
              <a:gd name="connsiteY2" fmla="*/ 0 h 1447336"/>
              <a:gd name="connsiteX3" fmla="*/ 4449648 w 4520302"/>
              <a:gd name="connsiteY3" fmla="*/ 70654 h 1447336"/>
              <a:gd name="connsiteX4" fmla="*/ 4520302 w 4520302"/>
              <a:gd name="connsiteY4" fmla="*/ 241228 h 1447336"/>
              <a:gd name="connsiteX5" fmla="*/ 4520302 w 4520302"/>
              <a:gd name="connsiteY5" fmla="*/ 1206108 h 1447336"/>
              <a:gd name="connsiteX6" fmla="*/ 4449648 w 4520302"/>
              <a:gd name="connsiteY6" fmla="*/ 1376682 h 1447336"/>
              <a:gd name="connsiteX7" fmla="*/ 4279074 w 4520302"/>
              <a:gd name="connsiteY7" fmla="*/ 1447336 h 1447336"/>
              <a:gd name="connsiteX8" fmla="*/ 297034 w 4520302"/>
              <a:gd name="connsiteY8" fmla="*/ 1447336 h 1447336"/>
              <a:gd name="connsiteX9" fmla="*/ 126460 w 4520302"/>
              <a:gd name="connsiteY9" fmla="*/ 1376682 h 1447336"/>
              <a:gd name="connsiteX10" fmla="*/ 55806 w 4520302"/>
              <a:gd name="connsiteY10" fmla="*/ 1206108 h 1447336"/>
              <a:gd name="connsiteX11" fmla="*/ 55806 w 4520302"/>
              <a:gd name="connsiteY11" fmla="*/ 504106 h 1447336"/>
              <a:gd name="connsiteX0" fmla="*/ 0 w 4464496"/>
              <a:gd name="connsiteY0" fmla="*/ 1206108 h 1447336"/>
              <a:gd name="connsiteX1" fmla="*/ 648072 w 4464496"/>
              <a:gd name="connsiteY1" fmla="*/ 144016 h 1447336"/>
              <a:gd name="connsiteX2" fmla="*/ 4223268 w 4464496"/>
              <a:gd name="connsiteY2" fmla="*/ 0 h 1447336"/>
              <a:gd name="connsiteX3" fmla="*/ 4393842 w 4464496"/>
              <a:gd name="connsiteY3" fmla="*/ 70654 h 1447336"/>
              <a:gd name="connsiteX4" fmla="*/ 4464496 w 4464496"/>
              <a:gd name="connsiteY4" fmla="*/ 241228 h 1447336"/>
              <a:gd name="connsiteX5" fmla="*/ 4464496 w 4464496"/>
              <a:gd name="connsiteY5" fmla="*/ 1206108 h 1447336"/>
              <a:gd name="connsiteX6" fmla="*/ 4393842 w 4464496"/>
              <a:gd name="connsiteY6" fmla="*/ 1376682 h 1447336"/>
              <a:gd name="connsiteX7" fmla="*/ 4223268 w 4464496"/>
              <a:gd name="connsiteY7" fmla="*/ 1447336 h 1447336"/>
              <a:gd name="connsiteX8" fmla="*/ 241228 w 4464496"/>
              <a:gd name="connsiteY8" fmla="*/ 1447336 h 1447336"/>
              <a:gd name="connsiteX9" fmla="*/ 70654 w 4464496"/>
              <a:gd name="connsiteY9" fmla="*/ 1376682 h 1447336"/>
              <a:gd name="connsiteX10" fmla="*/ 0 w 4464496"/>
              <a:gd name="connsiteY10" fmla="*/ 1206108 h 1447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64496" h="1447336">
                <a:moveTo>
                  <a:pt x="0" y="1206108"/>
                </a:moveTo>
                <a:lnTo>
                  <a:pt x="648072" y="144016"/>
                </a:lnTo>
                <a:lnTo>
                  <a:pt x="4223268" y="0"/>
                </a:lnTo>
                <a:cubicBezTo>
                  <a:pt x="4287246" y="0"/>
                  <a:pt x="4348603" y="25415"/>
                  <a:pt x="4393842" y="70654"/>
                </a:cubicBezTo>
                <a:cubicBezTo>
                  <a:pt x="4439081" y="115893"/>
                  <a:pt x="4464496" y="177250"/>
                  <a:pt x="4464496" y="241228"/>
                </a:cubicBezTo>
                <a:lnTo>
                  <a:pt x="4464496" y="1206108"/>
                </a:lnTo>
                <a:cubicBezTo>
                  <a:pt x="4464496" y="1270086"/>
                  <a:pt x="4439081" y="1331443"/>
                  <a:pt x="4393842" y="1376682"/>
                </a:cubicBezTo>
                <a:cubicBezTo>
                  <a:pt x="4348603" y="1421921"/>
                  <a:pt x="4287246" y="1447336"/>
                  <a:pt x="4223268" y="1447336"/>
                </a:cubicBezTo>
                <a:lnTo>
                  <a:pt x="241228" y="1447336"/>
                </a:lnTo>
                <a:cubicBezTo>
                  <a:pt x="177250" y="1447336"/>
                  <a:pt x="115893" y="1421921"/>
                  <a:pt x="70654" y="1376682"/>
                </a:cubicBezTo>
                <a:cubicBezTo>
                  <a:pt x="25415" y="1331443"/>
                  <a:pt x="0" y="1270086"/>
                  <a:pt x="0" y="120610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100" b="1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6" name="타원 45"/>
          <p:cNvSpPr/>
          <p:nvPr/>
        </p:nvSpPr>
        <p:spPr>
          <a:xfrm>
            <a:off x="2315393" y="5563394"/>
            <a:ext cx="144016" cy="144016"/>
          </a:xfrm>
          <a:prstGeom prst="ellipse">
            <a:avLst/>
          </a:prstGeom>
          <a:solidFill>
            <a:srgbClr val="95A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2100" dirty="0">
              <a:solidFill>
                <a:prstClr val="white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434317" y="2051556"/>
            <a:ext cx="977443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 err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Vit</a:t>
            </a: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D3/Dt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403648" y="3573016"/>
            <a:ext cx="1001958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IGF-bp3/-1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403648" y="5075892"/>
            <a:ext cx="1001958" cy="3336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200" b="1" dirty="0">
                <a:solidFill>
                  <a:schemeClr val="bg1"/>
                </a:solidFill>
                <a:latin typeface="맑은 고딕" pitchFamily="50" charset="-127"/>
                <a:cs typeface="굴림" pitchFamily="50" charset="-127"/>
              </a:rPr>
              <a:t>Hepatitis</a:t>
            </a:r>
            <a:endParaRPr kumimoji="1" lang="ko-KR" altLang="en-US" sz="1200" b="1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791766" y="5136563"/>
            <a:ext cx="4968528" cy="6463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분당서울대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4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등급 의료기기 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IRB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평가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자료 토대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마케팅자료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작성</a:t>
            </a:r>
            <a:r>
              <a:rPr kumimoji="1"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기존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마케팅자료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데이터 확인 및 재평가를 통해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마케팅자료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 작성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1"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Bnibt</a:t>
            </a:r>
            <a:r>
              <a:rPr kumimoji="1"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제품 전체 자사제품 교체 목표로 </a:t>
            </a:r>
            <a:r>
              <a:rPr kumimoji="1" lang="ko-KR" alt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영업진행</a:t>
            </a:r>
            <a:endParaRPr kumimoji="1"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4" y="6381328"/>
            <a:ext cx="2172936" cy="28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42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13457</TotalTime>
  <Words>1079</Words>
  <Application>Microsoft Office PowerPoint</Application>
  <PresentationFormat>화면 슬라이드 쇼(4:3)</PresentationFormat>
  <Paragraphs>503</Paragraphs>
  <Slides>15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굴림체</vt:lpstr>
      <vt:lpstr>HY견고딕</vt:lpstr>
      <vt:lpstr>굴림</vt:lpstr>
      <vt:lpstr>Arial</vt:lpstr>
      <vt:lpstr>맑은 고딕</vt:lpstr>
      <vt:lpstr>Office 테마</vt:lpstr>
      <vt:lpstr>2022년 마케팅영업본부 1분기 실적 및 목표</vt:lpstr>
      <vt:lpstr>PowerPoint 프레젠테이션</vt:lpstr>
      <vt:lpstr>PowerPoint 프레젠테이션</vt:lpstr>
      <vt:lpstr>1-1. 2021년도 매출실적 및 평가</vt:lpstr>
      <vt:lpstr>1-2. 2022년도 1분기 매출 실적</vt:lpstr>
      <vt:lpstr>1-2. 2022년도 1분기 매출 실적</vt:lpstr>
      <vt:lpstr>1-3. 신규품목 및 거래처별 영업마케팅 전략</vt:lpstr>
      <vt:lpstr>1-3. 신규품목 및 거래처별 영업마케팅 전략</vt:lpstr>
      <vt:lpstr>2-3. 신규품목 및 거래처별 영업마케팅 전략</vt:lpstr>
      <vt:lpstr>2-3. 신규품목 및 거래처별 영업마케팅 전략</vt:lpstr>
      <vt:lpstr>PowerPoint 프레젠테이션</vt:lpstr>
      <vt:lpstr>2-1. 2021년 매출실적 및 평가</vt:lpstr>
      <vt:lpstr>2-2. 2022년 1분기 매출 실적</vt:lpstr>
      <vt:lpstr>2-3. 신규품목 및 거래처별 영업마케팅 전략</vt:lpstr>
      <vt:lpstr>THANK YOU!</vt:lpstr>
    </vt:vector>
  </TitlesOfParts>
  <Company>신진메딕스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사업계획서</dc:title>
  <dc:creator>김헌준</dc:creator>
  <dc:description>본 문서의 저작권은 신진메딕스 김헌준에게 있으며_x000d_
무단 복제 배포시 법적인 제재를 받을 수 있습니다.</dc:description>
  <cp:lastModifiedBy>이 건석</cp:lastModifiedBy>
  <cp:revision>824</cp:revision>
  <dcterms:created xsi:type="dcterms:W3CDTF">2010-02-01T08:03:16Z</dcterms:created>
  <dcterms:modified xsi:type="dcterms:W3CDTF">2022-04-04T04:37:29Z</dcterms:modified>
</cp:coreProperties>
</file>